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6" r:id="rId4"/>
  </p:sldMasterIdLst>
  <p:notesMasterIdLst>
    <p:notesMasterId r:id="rId32"/>
  </p:notesMasterIdLst>
  <p:sldIdLst>
    <p:sldId id="256" r:id="rId5"/>
    <p:sldId id="257" r:id="rId6"/>
    <p:sldId id="258" r:id="rId7"/>
    <p:sldId id="261" r:id="rId8"/>
    <p:sldId id="260" r:id="rId9"/>
    <p:sldId id="262" r:id="rId10"/>
    <p:sldId id="263" r:id="rId11"/>
    <p:sldId id="438" r:id="rId12"/>
    <p:sldId id="443" r:id="rId13"/>
    <p:sldId id="315" r:id="rId14"/>
    <p:sldId id="352" r:id="rId15"/>
    <p:sldId id="343" r:id="rId16"/>
    <p:sldId id="344" r:id="rId17"/>
    <p:sldId id="345" r:id="rId18"/>
    <p:sldId id="449" r:id="rId19"/>
    <p:sldId id="353" r:id="rId20"/>
    <p:sldId id="346" r:id="rId21"/>
    <p:sldId id="354" r:id="rId22"/>
    <p:sldId id="347" r:id="rId23"/>
    <p:sldId id="334" r:id="rId24"/>
    <p:sldId id="429" r:id="rId25"/>
    <p:sldId id="430" r:id="rId26"/>
    <p:sldId id="450" r:id="rId27"/>
    <p:sldId id="451" r:id="rId28"/>
    <p:sldId id="455" r:id="rId29"/>
    <p:sldId id="348" r:id="rId30"/>
    <p:sldId id="285" r:id="rId31"/>
  </p:sldIdLst>
  <p:sldSz cx="9144000" cy="5143500" type="screen16x9"/>
  <p:notesSz cx="6858000" cy="9144000"/>
  <p:embeddedFontLst>
    <p:embeddedFont>
      <p:font typeface="Assistant" pitchFamily="2" charset="-79"/>
      <p:regular r:id="rId33"/>
      <p:bold r:id="rId34"/>
    </p:embeddedFont>
    <p:embeddedFont>
      <p:font typeface="David" panose="020E0502060401010101" pitchFamily="34" charset="-79"/>
      <p:regular r:id="rId35"/>
      <p:bold r:id="rId36"/>
    </p:embeddedFont>
  </p:embeddedFont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E2EE"/>
    <a:srgbClr val="FFFFFF"/>
    <a:srgbClr val="43A1C3"/>
    <a:srgbClr val="3FDAEB"/>
    <a:srgbClr val="0E2D6D"/>
    <a:srgbClr val="34699A"/>
    <a:srgbClr val="29ABE2"/>
    <a:srgbClr val="080808"/>
    <a:srgbClr val="003399"/>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6" autoAdjust="0"/>
    <p:restoredTop sz="87319" autoAdjust="0"/>
  </p:normalViewPr>
  <p:slideViewPr>
    <p:cSldViewPr>
      <p:cViewPr varScale="1">
        <p:scale>
          <a:sx n="95" d="100"/>
          <a:sy n="95" d="100"/>
        </p:scale>
        <p:origin x="1003"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7573C7-4E8F-4526-A9F9-DE5FF221C1FA}" type="datetimeFigureOut">
              <a:rPr lang="en-US" smtClean="0"/>
              <a:t>12/10/2025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3404AD-D44E-44B7-B7B4-4473F21D5E12}" type="slidenum">
              <a:rPr lang="en-US" smtClean="0"/>
              <a:t>‹#›</a:t>
            </a:fld>
            <a:endParaRPr lang="en-US"/>
          </a:p>
        </p:txBody>
      </p:sp>
    </p:spTree>
    <p:extLst>
      <p:ext uri="{BB962C8B-B14F-4D97-AF65-F5344CB8AC3E}">
        <p14:creationId xmlns:p14="http://schemas.microsoft.com/office/powerpoint/2010/main" val="95109812"/>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404AD-D44E-44B7-B7B4-4473F21D5E12}" type="slidenum">
              <a:rPr lang="en-US" smtClean="0"/>
              <a:t>2</a:t>
            </a:fld>
            <a:endParaRPr lang="en-US"/>
          </a:p>
        </p:txBody>
      </p:sp>
    </p:spTree>
    <p:extLst>
      <p:ext uri="{BB962C8B-B14F-4D97-AF65-F5344CB8AC3E}">
        <p14:creationId xmlns:p14="http://schemas.microsoft.com/office/powerpoint/2010/main" val="3889600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09037-B710-6B4F-8A37-0C8F83253FBD}" type="slidenum">
              <a:rPr lang="en-US" smtClean="0"/>
              <a:t>26</a:t>
            </a:fld>
            <a:endParaRPr lang="en-US"/>
          </a:p>
        </p:txBody>
      </p:sp>
    </p:spTree>
    <p:extLst>
      <p:ext uri="{BB962C8B-B14F-4D97-AF65-F5344CB8AC3E}">
        <p14:creationId xmlns:p14="http://schemas.microsoft.com/office/powerpoint/2010/main" val="1990024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404AD-D44E-44B7-B7B4-4473F21D5E12}" type="slidenum">
              <a:rPr lang="en-US" smtClean="0"/>
              <a:t>27</a:t>
            </a:fld>
            <a:endParaRPr lang="en-US"/>
          </a:p>
        </p:txBody>
      </p:sp>
    </p:spTree>
    <p:extLst>
      <p:ext uri="{BB962C8B-B14F-4D97-AF65-F5344CB8AC3E}">
        <p14:creationId xmlns:p14="http://schemas.microsoft.com/office/powerpoint/2010/main" val="2962805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404AD-D44E-44B7-B7B4-4473F21D5E12}" type="slidenum">
              <a:rPr lang="en-US" smtClean="0"/>
              <a:t>3</a:t>
            </a:fld>
            <a:endParaRPr lang="en-US"/>
          </a:p>
        </p:txBody>
      </p:sp>
    </p:spTree>
    <p:extLst>
      <p:ext uri="{BB962C8B-B14F-4D97-AF65-F5344CB8AC3E}">
        <p14:creationId xmlns:p14="http://schemas.microsoft.com/office/powerpoint/2010/main" val="232440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404AD-D44E-44B7-B7B4-4473F21D5E12}" type="slidenum">
              <a:rPr lang="en-US" smtClean="0"/>
              <a:t>11</a:t>
            </a:fld>
            <a:endParaRPr lang="en-US"/>
          </a:p>
        </p:txBody>
      </p:sp>
    </p:spTree>
    <p:extLst>
      <p:ext uri="{BB962C8B-B14F-4D97-AF65-F5344CB8AC3E}">
        <p14:creationId xmlns:p14="http://schemas.microsoft.com/office/powerpoint/2010/main" val="712093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404AD-D44E-44B7-B7B4-4473F21D5E12}" type="slidenum">
              <a:rPr lang="en-US" smtClean="0"/>
              <a:t>15</a:t>
            </a:fld>
            <a:endParaRPr lang="en-US"/>
          </a:p>
        </p:txBody>
      </p:sp>
    </p:spTree>
    <p:extLst>
      <p:ext uri="{BB962C8B-B14F-4D97-AF65-F5344CB8AC3E}">
        <p14:creationId xmlns:p14="http://schemas.microsoft.com/office/powerpoint/2010/main" val="428950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404AD-D44E-44B7-B7B4-4473F21D5E12}" type="slidenum">
              <a:rPr lang="en-US" smtClean="0"/>
              <a:t>16</a:t>
            </a:fld>
            <a:endParaRPr lang="en-US"/>
          </a:p>
        </p:txBody>
      </p:sp>
    </p:spTree>
    <p:extLst>
      <p:ext uri="{BB962C8B-B14F-4D97-AF65-F5344CB8AC3E}">
        <p14:creationId xmlns:p14="http://schemas.microsoft.com/office/powerpoint/2010/main" val="228868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404AD-D44E-44B7-B7B4-4473F21D5E12}" type="slidenum">
              <a:rPr lang="en-US" smtClean="0"/>
              <a:t>18</a:t>
            </a:fld>
            <a:endParaRPr lang="en-US"/>
          </a:p>
        </p:txBody>
      </p:sp>
    </p:spTree>
    <p:extLst>
      <p:ext uri="{BB962C8B-B14F-4D97-AF65-F5344CB8AC3E}">
        <p14:creationId xmlns:p14="http://schemas.microsoft.com/office/powerpoint/2010/main" val="4143890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404AD-D44E-44B7-B7B4-4473F21D5E12}" type="slidenum">
              <a:rPr lang="en-US" smtClean="0"/>
              <a:t>21</a:t>
            </a:fld>
            <a:endParaRPr lang="en-US"/>
          </a:p>
        </p:txBody>
      </p:sp>
    </p:spTree>
    <p:extLst>
      <p:ext uri="{BB962C8B-B14F-4D97-AF65-F5344CB8AC3E}">
        <p14:creationId xmlns:p14="http://schemas.microsoft.com/office/powerpoint/2010/main" val="4004547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404AD-D44E-44B7-B7B4-4473F21D5E12}" type="slidenum">
              <a:rPr lang="en-US" smtClean="0"/>
              <a:t>23</a:t>
            </a:fld>
            <a:endParaRPr lang="en-US"/>
          </a:p>
        </p:txBody>
      </p:sp>
    </p:spTree>
    <p:extLst>
      <p:ext uri="{BB962C8B-B14F-4D97-AF65-F5344CB8AC3E}">
        <p14:creationId xmlns:p14="http://schemas.microsoft.com/office/powerpoint/2010/main" val="3074488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404AD-D44E-44B7-B7B4-4473F21D5E12}" type="slidenum">
              <a:rPr lang="en-US" smtClean="0"/>
              <a:t>25</a:t>
            </a:fld>
            <a:endParaRPr lang="en-US"/>
          </a:p>
        </p:txBody>
      </p:sp>
    </p:spTree>
    <p:extLst>
      <p:ext uri="{BB962C8B-B14F-4D97-AF65-F5344CB8AC3E}">
        <p14:creationId xmlns:p14="http://schemas.microsoft.com/office/powerpoint/2010/main" val="3152578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8"/>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1EE791-B774-4B56-827B-DD46A75A0114}"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FA02D-141D-4798-A40D-B71DEE0F4BFC}" type="slidenum">
              <a:rPr lang="en-US" smtClean="0"/>
              <a:t>‹#›</a:t>
            </a:fld>
            <a:endParaRPr lang="en-US"/>
          </a:p>
        </p:txBody>
      </p:sp>
    </p:spTree>
    <p:extLst>
      <p:ext uri="{BB962C8B-B14F-4D97-AF65-F5344CB8AC3E}">
        <p14:creationId xmlns:p14="http://schemas.microsoft.com/office/powerpoint/2010/main" val="130083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1EE791-B774-4B56-827B-DD46A75A0114}"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FA02D-141D-4798-A40D-B71DEE0F4BFC}" type="slidenum">
              <a:rPr lang="en-US" smtClean="0"/>
              <a:t>‹#›</a:t>
            </a:fld>
            <a:endParaRPr lang="en-US"/>
          </a:p>
        </p:txBody>
      </p:sp>
    </p:spTree>
    <p:extLst>
      <p:ext uri="{BB962C8B-B14F-4D97-AF65-F5344CB8AC3E}">
        <p14:creationId xmlns:p14="http://schemas.microsoft.com/office/powerpoint/2010/main" val="349105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6"/>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6"/>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1EE791-B774-4B56-827B-DD46A75A0114}"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FA02D-141D-4798-A40D-B71DEE0F4BFC}" type="slidenum">
              <a:rPr lang="en-US" smtClean="0"/>
              <a:t>‹#›</a:t>
            </a:fld>
            <a:endParaRPr lang="en-US"/>
          </a:p>
        </p:txBody>
      </p:sp>
    </p:spTree>
    <p:extLst>
      <p:ext uri="{BB962C8B-B14F-4D97-AF65-F5344CB8AC3E}">
        <p14:creationId xmlns:p14="http://schemas.microsoft.com/office/powerpoint/2010/main" val="893354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פריסה מותאמת אישית">
    <p:spTree>
      <p:nvGrpSpPr>
        <p:cNvPr id="1" name=""/>
        <p:cNvGrpSpPr/>
        <p:nvPr/>
      </p:nvGrpSpPr>
      <p:grpSpPr>
        <a:xfrm>
          <a:off x="0" y="0"/>
          <a:ext cx="0" cy="0"/>
          <a:chOff x="0" y="0"/>
          <a:chExt cx="0" cy="0"/>
        </a:xfrm>
      </p:grpSpPr>
      <p:pic>
        <p:nvPicPr>
          <p:cNvPr id="8" name="Picture 17">
            <a:extLst>
              <a:ext uri="{FF2B5EF4-FFF2-40B4-BE49-F238E27FC236}">
                <a16:creationId xmlns:a16="http://schemas.microsoft.com/office/drawing/2014/main" id="{7AE3D32A-6E9B-4BD3-AC60-8CF690EF16A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6" name="Rectangle 7">
            <a:extLst>
              <a:ext uri="{FF2B5EF4-FFF2-40B4-BE49-F238E27FC236}">
                <a16:creationId xmlns:a16="http://schemas.microsoft.com/office/drawing/2014/main" id="{975E0FB2-2E53-4608-AF85-6D6B413DA793}"/>
              </a:ext>
            </a:extLst>
          </p:cNvPr>
          <p:cNvSpPr/>
          <p:nvPr userDrawn="1"/>
        </p:nvSpPr>
        <p:spPr>
          <a:xfrm>
            <a:off x="0" y="4879299"/>
            <a:ext cx="9144000" cy="2642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lumMod val="50000"/>
                </a:schemeClr>
              </a:solidFill>
            </a:endParaRPr>
          </a:p>
        </p:txBody>
      </p:sp>
      <p:pic>
        <p:nvPicPr>
          <p:cNvPr id="7" name="Picture 3">
            <a:extLst>
              <a:ext uri="{FF2B5EF4-FFF2-40B4-BE49-F238E27FC236}">
                <a16:creationId xmlns:a16="http://schemas.microsoft.com/office/drawing/2014/main" id="{0A2FE036-5B75-44FC-A66E-5336C5D700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49885" y="4627954"/>
            <a:ext cx="1152842" cy="452490"/>
          </a:xfrm>
          <a:prstGeom prst="rect">
            <a:avLst/>
          </a:prstGeom>
        </p:spPr>
      </p:pic>
    </p:spTree>
    <p:extLst>
      <p:ext uri="{BB962C8B-B14F-4D97-AF65-F5344CB8AC3E}">
        <p14:creationId xmlns:p14="http://schemas.microsoft.com/office/powerpoint/2010/main" val="405857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1EE791-B774-4B56-827B-DD46A75A0114}"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FA02D-141D-4798-A40D-B71DEE0F4BFC}" type="slidenum">
              <a:rPr lang="en-US" smtClean="0"/>
              <a:t>‹#›</a:t>
            </a:fld>
            <a:endParaRPr lang="en-US"/>
          </a:p>
        </p:txBody>
      </p:sp>
    </p:spTree>
    <p:extLst>
      <p:ext uri="{BB962C8B-B14F-4D97-AF65-F5344CB8AC3E}">
        <p14:creationId xmlns:p14="http://schemas.microsoft.com/office/powerpoint/2010/main" val="334231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67" indent="0">
              <a:buNone/>
              <a:defRPr sz="1800">
                <a:solidFill>
                  <a:schemeClr val="tx1">
                    <a:tint val="75000"/>
                  </a:schemeClr>
                </a:solidFill>
              </a:defRPr>
            </a:lvl2pPr>
            <a:lvl3pPr marL="914332"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1EE791-B774-4B56-827B-DD46A75A0114}"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FA02D-141D-4798-A40D-B71DEE0F4BFC}" type="slidenum">
              <a:rPr lang="en-US" smtClean="0"/>
              <a:t>‹#›</a:t>
            </a:fld>
            <a:endParaRPr lang="en-US"/>
          </a:p>
        </p:txBody>
      </p:sp>
    </p:spTree>
    <p:extLst>
      <p:ext uri="{BB962C8B-B14F-4D97-AF65-F5344CB8AC3E}">
        <p14:creationId xmlns:p14="http://schemas.microsoft.com/office/powerpoint/2010/main" val="1901689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8"/>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8"/>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1EE791-B774-4B56-827B-DD46A75A0114}"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FA02D-141D-4798-A40D-B71DEE0F4BFC}" type="slidenum">
              <a:rPr lang="en-US" smtClean="0"/>
              <a:t>‹#›</a:t>
            </a:fld>
            <a:endParaRPr lang="en-US"/>
          </a:p>
        </p:txBody>
      </p:sp>
    </p:spTree>
    <p:extLst>
      <p:ext uri="{BB962C8B-B14F-4D97-AF65-F5344CB8AC3E}">
        <p14:creationId xmlns:p14="http://schemas.microsoft.com/office/powerpoint/2010/main" val="1069888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151338"/>
            <a:ext cx="4040188" cy="479822"/>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2" y="1151338"/>
            <a:ext cx="4041775" cy="479822"/>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1EE791-B774-4B56-827B-DD46A75A0114}" type="datetimeFigureOut">
              <a:rPr lang="en-US" smtClean="0"/>
              <a:t>12/10/2025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8FA02D-141D-4798-A40D-B71DEE0F4BFC}" type="slidenum">
              <a:rPr lang="en-US" smtClean="0"/>
              <a:t>‹#›</a:t>
            </a:fld>
            <a:endParaRPr lang="en-US"/>
          </a:p>
        </p:txBody>
      </p:sp>
    </p:spTree>
    <p:extLst>
      <p:ext uri="{BB962C8B-B14F-4D97-AF65-F5344CB8AC3E}">
        <p14:creationId xmlns:p14="http://schemas.microsoft.com/office/powerpoint/2010/main" val="975056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1EE791-B774-4B56-827B-DD46A75A0114}" type="datetimeFigureOut">
              <a:rPr lang="en-US" smtClean="0"/>
              <a:t>12/10/2025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8FA02D-141D-4798-A40D-B71DEE0F4BFC}" type="slidenum">
              <a:rPr lang="en-US" smtClean="0"/>
              <a:t>‹#›</a:t>
            </a:fld>
            <a:endParaRPr lang="en-US"/>
          </a:p>
        </p:txBody>
      </p:sp>
    </p:spTree>
    <p:extLst>
      <p:ext uri="{BB962C8B-B14F-4D97-AF65-F5344CB8AC3E}">
        <p14:creationId xmlns:p14="http://schemas.microsoft.com/office/powerpoint/2010/main" val="3113398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EE791-B774-4B56-827B-DD46A75A0114}" type="datetimeFigureOut">
              <a:rPr lang="en-US" smtClean="0"/>
              <a:t>12/10/2025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8FA02D-141D-4798-A40D-B71DEE0F4BFC}" type="slidenum">
              <a:rPr lang="en-US" smtClean="0"/>
              <a:t>‹#›</a:t>
            </a:fld>
            <a:endParaRPr lang="en-US"/>
          </a:p>
        </p:txBody>
      </p:sp>
    </p:spTree>
    <p:extLst>
      <p:ext uri="{BB962C8B-B14F-4D97-AF65-F5344CB8AC3E}">
        <p14:creationId xmlns:p14="http://schemas.microsoft.com/office/powerpoint/2010/main" val="171730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2" y="204790"/>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8" y="204807"/>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2" y="1076328"/>
            <a:ext cx="3008313" cy="3518297"/>
          </a:xfrm>
        </p:spPr>
        <p:txBody>
          <a:bodyPr/>
          <a:lstStyle>
            <a:lvl1pPr marL="0" indent="0">
              <a:buNone/>
              <a:defRPr sz="1400"/>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1EE791-B774-4B56-827B-DD46A75A0114}"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FA02D-141D-4798-A40D-B71DEE0F4BFC}" type="slidenum">
              <a:rPr lang="en-US" smtClean="0"/>
              <a:t>‹#›</a:t>
            </a:fld>
            <a:endParaRPr lang="en-US"/>
          </a:p>
        </p:txBody>
      </p:sp>
    </p:spTree>
    <p:extLst>
      <p:ext uri="{BB962C8B-B14F-4D97-AF65-F5344CB8AC3E}">
        <p14:creationId xmlns:p14="http://schemas.microsoft.com/office/powerpoint/2010/main" val="938784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4"/>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lang="en-US"/>
          </a:p>
        </p:txBody>
      </p:sp>
      <p:sp>
        <p:nvSpPr>
          <p:cNvPr id="4" name="Text Placeholder 3"/>
          <p:cNvSpPr>
            <a:spLocks noGrp="1"/>
          </p:cNvSpPr>
          <p:nvPr>
            <p:ph type="body" sz="half" idx="2"/>
          </p:nvPr>
        </p:nvSpPr>
        <p:spPr>
          <a:xfrm>
            <a:off x="1792288" y="4025522"/>
            <a:ext cx="5486400" cy="603647"/>
          </a:xfrm>
        </p:spPr>
        <p:txBody>
          <a:bodyPr/>
          <a:lstStyle>
            <a:lvl1pPr marL="0" indent="0">
              <a:buNone/>
              <a:defRPr sz="1400"/>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1EE791-B774-4B56-827B-DD46A75A0114}"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FA02D-141D-4798-A40D-B71DEE0F4BFC}" type="slidenum">
              <a:rPr lang="en-US" smtClean="0"/>
              <a:t>‹#›</a:t>
            </a:fld>
            <a:endParaRPr lang="en-US"/>
          </a:p>
        </p:txBody>
      </p:sp>
    </p:spTree>
    <p:extLst>
      <p:ext uri="{BB962C8B-B14F-4D97-AF65-F5344CB8AC3E}">
        <p14:creationId xmlns:p14="http://schemas.microsoft.com/office/powerpoint/2010/main" val="2643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B1EE791-B774-4B56-827B-DD46A75A0114}" type="datetimeFigureOut">
              <a:rPr lang="en-US" smtClean="0"/>
              <a:t>12/10/2025</a:t>
            </a:fld>
            <a:endParaRPr lang="en-US"/>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E8FA02D-141D-4798-A40D-B71DEE0F4BFC}" type="slidenum">
              <a:rPr lang="en-US" smtClean="0"/>
              <a:t>‹#›</a:t>
            </a:fld>
            <a:endParaRPr lang="en-US"/>
          </a:p>
        </p:txBody>
      </p:sp>
    </p:spTree>
    <p:extLst>
      <p:ext uri="{BB962C8B-B14F-4D97-AF65-F5344CB8AC3E}">
        <p14:creationId xmlns:p14="http://schemas.microsoft.com/office/powerpoint/2010/main" val="147592108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defTabSz="914332" rtl="0" eaLnBrk="1" latinLnBrk="0" hangingPunct="1">
        <a:spcBef>
          <a:spcPct val="0"/>
        </a:spcBef>
        <a:buNone/>
        <a:defRPr sz="4400" kern="1200">
          <a:solidFill>
            <a:schemeClr val="tx1"/>
          </a:solidFill>
          <a:latin typeface="+mj-lt"/>
          <a:ea typeface="+mj-ea"/>
          <a:cs typeface="+mj-cs"/>
        </a:defRPr>
      </a:lvl1pPr>
    </p:titleStyle>
    <p:bodyStyle>
      <a:lvl1pPr marL="342874" indent="-342874" algn="l" defTabSz="91433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5" indent="-285730" algn="l" defTabSz="91433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14" indent="-228584" algn="l" defTabSz="9143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0"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47"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12"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78"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44"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10"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hyperlink" Target="mailto:Technion@madanes.com" TargetMode="Externa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BB9CB7-AB35-4C72-9764-787DFDA114D2}"/>
              </a:ext>
            </a:extLst>
          </p:cNvPr>
          <p:cNvPicPr>
            <a:picLocks noChangeAspect="1"/>
          </p:cNvPicPr>
          <p:nvPr/>
        </p:nvPicPr>
        <p:blipFill rotWithShape="1">
          <a:blip r:embed="rId2">
            <a:extLst>
              <a:ext uri="{28A0092B-C50C-407E-A947-70E740481C1C}">
                <a14:useLocalDpi xmlns:a14="http://schemas.microsoft.com/office/drawing/2010/main" val="0"/>
              </a:ext>
            </a:extLst>
          </a:blip>
          <a:srcRect t="7500" b="24062"/>
          <a:stretch/>
        </p:blipFill>
        <p:spPr>
          <a:xfrm>
            <a:off x="0" y="971549"/>
            <a:ext cx="9144000" cy="4171951"/>
          </a:xfrm>
          <a:prstGeom prst="rect">
            <a:avLst/>
          </a:prstGeom>
        </p:spPr>
      </p:pic>
      <p:sp>
        <p:nvSpPr>
          <p:cNvPr id="15" name="Google Shape;206;p28"/>
          <p:cNvSpPr txBox="1">
            <a:spLocks noGrp="1"/>
          </p:cNvSpPr>
          <p:nvPr>
            <p:ph type="subTitle" idx="1"/>
          </p:nvPr>
        </p:nvSpPr>
        <p:spPr>
          <a:xfrm>
            <a:off x="38100" y="2724150"/>
            <a:ext cx="5676900" cy="1714500"/>
          </a:xfrm>
          <a:prstGeom prst="rect">
            <a:avLst/>
          </a:prstGeom>
        </p:spPr>
        <p:txBody>
          <a:bodyPr spcFirstLastPara="1" vert="horz" wrap="square" lIns="91425" tIns="91425" rIns="91425" bIns="91425" rtlCol="0" anchor="ctr" anchorCtr="0">
            <a:noAutofit/>
          </a:bodyPr>
          <a:lstStyle/>
          <a:p>
            <a:pPr>
              <a:lnSpc>
                <a:spcPts val="5600"/>
              </a:lnSpc>
              <a:spcBef>
                <a:spcPts val="0"/>
              </a:spcBef>
            </a:pPr>
            <a:r>
              <a:rPr lang="he-IL" sz="4800" b="1" dirty="0">
                <a:solidFill>
                  <a:schemeClr val="bg1"/>
                </a:solidFill>
                <a:latin typeface="Assistant" pitchFamily="2" charset="-79"/>
                <a:cs typeface="Assistant" pitchFamily="2" charset="-79"/>
              </a:rPr>
              <a:t>ביטוח בריאות קבוצתי לעובדי וגמלאי הטכניון ובני משפחותיהם </a:t>
            </a:r>
          </a:p>
        </p:txBody>
      </p:sp>
      <p:sp>
        <p:nvSpPr>
          <p:cNvPr id="7" name="Oval 6">
            <a:extLst>
              <a:ext uri="{FF2B5EF4-FFF2-40B4-BE49-F238E27FC236}">
                <a16:creationId xmlns:a16="http://schemas.microsoft.com/office/drawing/2014/main" id="{2D1F7DAD-96B2-479F-8746-EDC53E2A6149}"/>
              </a:ext>
            </a:extLst>
          </p:cNvPr>
          <p:cNvSpPr/>
          <p:nvPr/>
        </p:nvSpPr>
        <p:spPr>
          <a:xfrm>
            <a:off x="1828800" y="-10969"/>
            <a:ext cx="1279238" cy="1279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7150"/>
            <a:ext cx="2884008" cy="1143000"/>
          </a:xfrm>
          <a:prstGeom prst="rect">
            <a:avLst/>
          </a:prstGeom>
        </p:spPr>
      </p:pic>
      <p:sp>
        <p:nvSpPr>
          <p:cNvPr id="9" name="Rectangle 8">
            <a:extLst>
              <a:ext uri="{FF2B5EF4-FFF2-40B4-BE49-F238E27FC236}">
                <a16:creationId xmlns:a16="http://schemas.microsoft.com/office/drawing/2014/main" id="{608A0EB6-138F-414D-902F-619779A04CDB}"/>
              </a:ext>
            </a:extLst>
          </p:cNvPr>
          <p:cNvSpPr/>
          <p:nvPr/>
        </p:nvSpPr>
        <p:spPr>
          <a:xfrm>
            <a:off x="38100" y="2419350"/>
            <a:ext cx="3314700" cy="134193"/>
          </a:xfrm>
          <a:prstGeom prst="rect">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תמונה 7">
            <a:extLst>
              <a:ext uri="{FF2B5EF4-FFF2-40B4-BE49-F238E27FC236}">
                <a16:creationId xmlns:a16="http://schemas.microsoft.com/office/drawing/2014/main" id="{5D8B1956-670A-43B1-95AD-E5030FB5C7CB}"/>
              </a:ext>
            </a:extLst>
          </p:cNvPr>
          <p:cNvPicPr>
            <a:picLocks noChangeAspect="1"/>
          </p:cNvPicPr>
          <p:nvPr/>
        </p:nvPicPr>
        <p:blipFill>
          <a:blip r:embed="rId4"/>
          <a:stretch>
            <a:fillRect/>
          </a:stretch>
        </p:blipFill>
        <p:spPr>
          <a:xfrm>
            <a:off x="7391400" y="57150"/>
            <a:ext cx="1730664" cy="833283"/>
          </a:xfrm>
          <a:prstGeom prst="rect">
            <a:avLst/>
          </a:prstGeom>
        </p:spPr>
      </p:pic>
      <p:pic>
        <p:nvPicPr>
          <p:cNvPr id="2" name="תמונה 1">
            <a:extLst>
              <a:ext uri="{FF2B5EF4-FFF2-40B4-BE49-F238E27FC236}">
                <a16:creationId xmlns:a16="http://schemas.microsoft.com/office/drawing/2014/main" id="{E9638873-FDB5-58E9-D491-DF9813D315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00" y="-10969"/>
            <a:ext cx="2133600" cy="976801"/>
          </a:xfrm>
          <a:prstGeom prst="rect">
            <a:avLst/>
          </a:prstGeom>
        </p:spPr>
      </p:pic>
    </p:spTree>
    <p:extLst>
      <p:ext uri="{BB962C8B-B14F-4D97-AF65-F5344CB8AC3E}">
        <p14:creationId xmlns:p14="http://schemas.microsoft.com/office/powerpoint/2010/main" val="1475971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A979BBC-A97F-4124-8CE1-BD8BB1D0BFD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a:stretch/>
        </p:blipFill>
        <p:spPr>
          <a:xfrm>
            <a:off x="0" y="-622640"/>
            <a:ext cx="9143999" cy="6104467"/>
          </a:xfrm>
          <a:prstGeom prst="rect">
            <a:avLst/>
          </a:prstGeom>
        </p:spPr>
      </p:pic>
      <p:sp>
        <p:nvSpPr>
          <p:cNvPr id="15" name="Rectangle 14">
            <a:extLst>
              <a:ext uri="{FF2B5EF4-FFF2-40B4-BE49-F238E27FC236}">
                <a16:creationId xmlns:a16="http://schemas.microsoft.com/office/drawing/2014/main" id="{C4D826CE-E305-47A6-8408-6A4EC56429D5}"/>
              </a:ext>
            </a:extLst>
          </p:cNvPr>
          <p:cNvSpPr/>
          <p:nvPr/>
        </p:nvSpPr>
        <p:spPr>
          <a:xfrm>
            <a:off x="0" y="3251707"/>
            <a:ext cx="9144001" cy="178915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he-IL" sz="4000" b="1" dirty="0">
                <a:latin typeface="Assistant" panose="020B0604020202020204" charset="-79"/>
                <a:cs typeface="Assistant" panose="020B0604020202020204" charset="-79"/>
              </a:rPr>
              <a:t>הכיסויים בפוליסה בהרחבה</a:t>
            </a:r>
            <a:endParaRPr lang="en-US" sz="4000" b="1" dirty="0">
              <a:latin typeface="Assistant" panose="020B0604020202020204" charset="-79"/>
              <a:cs typeface="Assistant" panose="020B0604020202020204" charset="-79"/>
            </a:endParaRPr>
          </a:p>
        </p:txBody>
      </p:sp>
      <p:sp>
        <p:nvSpPr>
          <p:cNvPr id="17" name="כותרת 1">
            <a:extLst>
              <a:ext uri="{FF2B5EF4-FFF2-40B4-BE49-F238E27FC236}">
                <a16:creationId xmlns:a16="http://schemas.microsoft.com/office/drawing/2014/main" id="{4DA819BC-73FE-4FE3-B90E-EEF02D139BF3}"/>
              </a:ext>
            </a:extLst>
          </p:cNvPr>
          <p:cNvSpPr>
            <a:spLocks noGrp="1"/>
          </p:cNvSpPr>
          <p:nvPr>
            <p:ph type="title"/>
          </p:nvPr>
        </p:nvSpPr>
        <p:spPr>
          <a:xfrm>
            <a:off x="228600" y="4781550"/>
            <a:ext cx="9151574" cy="1143000"/>
          </a:xfrm>
        </p:spPr>
        <p:txBody>
          <a:bodyPr>
            <a:normAutofit fontScale="90000"/>
          </a:bodyPr>
          <a:lstStyle/>
          <a:p>
            <a:pPr algn="ctr" rtl="1">
              <a:lnSpc>
                <a:spcPts val="6000"/>
              </a:lnSpc>
            </a:pPr>
            <a:br>
              <a:rPr lang="en-US" sz="3400" b="1" kern="10" dirty="0">
                <a:ln w="9525">
                  <a:noFill/>
                  <a:round/>
                  <a:headEnd/>
                  <a:tailEnd/>
                </a:ln>
                <a:solidFill>
                  <a:srgbClr val="309AC2"/>
                </a:solidFill>
                <a:latin typeface="Assistant" panose="00000500000000000000" pitchFamily="2" charset="-79"/>
                <a:cs typeface="Assistant" panose="00000500000000000000" pitchFamily="2" charset="-79"/>
              </a:rPr>
            </a:br>
            <a:br>
              <a:rPr lang="he-IL" sz="2800" b="1" dirty="0">
                <a:solidFill>
                  <a:srgbClr val="309AC2"/>
                </a:solidFill>
              </a:rPr>
            </a:br>
            <a:endParaRPr lang="he-IL" sz="3400" dirty="0">
              <a:ln w="9525">
                <a:noFill/>
                <a:round/>
                <a:headEnd/>
                <a:tailEnd/>
              </a:ln>
              <a:solidFill>
                <a:srgbClr val="309AC2"/>
              </a:solidFill>
              <a:latin typeface="Assistant" panose="00000500000000000000" pitchFamily="2" charset="-79"/>
              <a:cs typeface="Assistant" panose="00000500000000000000" pitchFamily="2" charset="-79"/>
            </a:endParaRPr>
          </a:p>
        </p:txBody>
      </p:sp>
      <p:sp>
        <p:nvSpPr>
          <p:cNvPr id="18" name="Rectangle 17">
            <a:extLst>
              <a:ext uri="{FF2B5EF4-FFF2-40B4-BE49-F238E27FC236}">
                <a16:creationId xmlns:a16="http://schemas.microsoft.com/office/drawing/2014/main" id="{13A95098-4A55-4CBE-AD7C-263DD45B916D}"/>
              </a:ext>
            </a:extLst>
          </p:cNvPr>
          <p:cNvSpPr/>
          <p:nvPr/>
        </p:nvSpPr>
        <p:spPr>
          <a:xfrm>
            <a:off x="3566207" y="3251707"/>
            <a:ext cx="2016224" cy="158243"/>
          </a:xfrm>
          <a:prstGeom prst="rect">
            <a:avLst/>
          </a:prstGeom>
          <a:solidFill>
            <a:srgbClr val="309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495D15-8FC0-4363-8B0F-E65BB0DF7136}"/>
              </a:ext>
            </a:extLst>
          </p:cNvPr>
          <p:cNvSpPr/>
          <p:nvPr/>
        </p:nvSpPr>
        <p:spPr>
          <a:xfrm>
            <a:off x="0" y="4906382"/>
            <a:ext cx="9144000" cy="256168"/>
          </a:xfrm>
          <a:prstGeom prst="rect">
            <a:avLst/>
          </a:prstGeom>
          <a:solidFill>
            <a:srgbClr val="309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2" name="תמונה 1">
            <a:extLst>
              <a:ext uri="{FF2B5EF4-FFF2-40B4-BE49-F238E27FC236}">
                <a16:creationId xmlns:a16="http://schemas.microsoft.com/office/drawing/2014/main" id="{CBDAFF37-AFE5-210E-81AC-5A237A6AB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1" y="-622640"/>
            <a:ext cx="1752600" cy="510758"/>
          </a:xfrm>
          <a:prstGeom prst="rect">
            <a:avLst/>
          </a:prstGeom>
        </p:spPr>
      </p:pic>
      <p:sp>
        <p:nvSpPr>
          <p:cNvPr id="3" name="תיבת טקסט 2">
            <a:extLst>
              <a:ext uri="{FF2B5EF4-FFF2-40B4-BE49-F238E27FC236}">
                <a16:creationId xmlns:a16="http://schemas.microsoft.com/office/drawing/2014/main" id="{2FFBB6DF-3983-17B0-A5DB-2B9552777763}"/>
              </a:ext>
            </a:extLst>
          </p:cNvPr>
          <p:cNvSpPr txBox="1"/>
          <p:nvPr/>
        </p:nvSpPr>
        <p:spPr>
          <a:xfrm>
            <a:off x="228598" y="4383162"/>
            <a:ext cx="8592504" cy="523220"/>
          </a:xfrm>
          <a:prstGeom prst="rect">
            <a:avLst/>
          </a:prstGeom>
          <a:noFill/>
        </p:spPr>
        <p:txBody>
          <a:bodyPr wrap="square" rtlCol="1">
            <a:spAutoFit/>
          </a:bodyPr>
          <a:lstStyle/>
          <a:p>
            <a:pPr algn="r" rtl="1"/>
            <a:r>
              <a:rPr lang="he-IL" sz="1400" b="1" dirty="0">
                <a:solidFill>
                  <a:schemeClr val="bg1"/>
                </a:solidFill>
              </a:rPr>
              <a:t>*השקפים הבאים מכילים תקציר בלבד ונוסח הפוליסה הינו המחייב. חלק מהכיסויים כפופים לתשלום של השתתפות עצמית</a:t>
            </a:r>
          </a:p>
        </p:txBody>
      </p:sp>
    </p:spTree>
    <p:extLst>
      <p:ext uri="{BB962C8B-B14F-4D97-AF65-F5344CB8AC3E}">
        <p14:creationId xmlns:p14="http://schemas.microsoft.com/office/powerpoint/2010/main" val="2785571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FAF83F-D018-46CF-A74F-5DD3F4867B11}"/>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20393"/>
          <a:stretch/>
        </p:blipFill>
        <p:spPr>
          <a:xfrm>
            <a:off x="-352" y="-1883"/>
            <a:ext cx="9174731" cy="4869142"/>
          </a:xfrm>
          <a:prstGeom prst="rect">
            <a:avLst/>
          </a:prstGeom>
        </p:spPr>
      </p:pic>
      <p:sp>
        <p:nvSpPr>
          <p:cNvPr id="9" name="Rectangle 8">
            <a:extLst>
              <a:ext uri="{FF2B5EF4-FFF2-40B4-BE49-F238E27FC236}">
                <a16:creationId xmlns:a16="http://schemas.microsoft.com/office/drawing/2014/main" id="{4B892EC1-75AF-4E13-94BB-6B385D724B2F}"/>
              </a:ext>
            </a:extLst>
          </p:cNvPr>
          <p:cNvSpPr/>
          <p:nvPr/>
        </p:nvSpPr>
        <p:spPr>
          <a:xfrm>
            <a:off x="45878" y="9095"/>
            <a:ext cx="9143999" cy="21118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כותרת 1">
            <a:extLst>
              <a:ext uri="{FF2B5EF4-FFF2-40B4-BE49-F238E27FC236}">
                <a16:creationId xmlns:a16="http://schemas.microsoft.com/office/drawing/2014/main" id="{B306E197-1ABE-46E2-BCDA-816D8B7D44D3}"/>
              </a:ext>
            </a:extLst>
          </p:cNvPr>
          <p:cNvSpPr txBox="1">
            <a:spLocks/>
          </p:cNvSpPr>
          <p:nvPr/>
        </p:nvSpPr>
        <p:spPr>
          <a:xfrm>
            <a:off x="-7574" y="93296"/>
            <a:ext cx="9151574"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he-IL" sz="6000" dirty="0">
              <a:ln w="9525">
                <a:noFill/>
                <a:round/>
                <a:headEnd/>
                <a:tailEnd/>
              </a:ln>
              <a:solidFill>
                <a:schemeClr val="bg1"/>
              </a:solidFill>
              <a:latin typeface="Assistant" panose="00000500000000000000" pitchFamily="2" charset="-79"/>
              <a:cs typeface="Assistant" panose="00000500000000000000" pitchFamily="2" charset="-79"/>
            </a:endParaRPr>
          </a:p>
        </p:txBody>
      </p:sp>
      <p:sp>
        <p:nvSpPr>
          <p:cNvPr id="18" name="Rectangle 17">
            <a:extLst>
              <a:ext uri="{FF2B5EF4-FFF2-40B4-BE49-F238E27FC236}">
                <a16:creationId xmlns:a16="http://schemas.microsoft.com/office/drawing/2014/main" id="{13E9801D-1D76-4442-9348-D306C1F7BBBF}"/>
              </a:ext>
            </a:extLst>
          </p:cNvPr>
          <p:cNvSpPr/>
          <p:nvPr/>
        </p:nvSpPr>
        <p:spPr>
          <a:xfrm>
            <a:off x="3563888" y="2677"/>
            <a:ext cx="2016224" cy="181238"/>
          </a:xfrm>
          <a:prstGeom prst="rect">
            <a:avLst/>
          </a:prstGeom>
          <a:solidFill>
            <a:srgbClr val="309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495D15-8FC0-4363-8B0F-E65BB0DF7136}"/>
              </a:ext>
            </a:extLst>
          </p:cNvPr>
          <p:cNvSpPr/>
          <p:nvPr/>
        </p:nvSpPr>
        <p:spPr>
          <a:xfrm>
            <a:off x="0" y="4867259"/>
            <a:ext cx="9144000" cy="267146"/>
          </a:xfrm>
          <a:prstGeom prst="rect">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2" name="תיבת טקסט 11">
            <a:extLst>
              <a:ext uri="{FF2B5EF4-FFF2-40B4-BE49-F238E27FC236}">
                <a16:creationId xmlns:a16="http://schemas.microsoft.com/office/drawing/2014/main" id="{7E5896CC-9572-4547-851E-8EA8CB180195}"/>
              </a:ext>
            </a:extLst>
          </p:cNvPr>
          <p:cNvSpPr txBox="1"/>
          <p:nvPr/>
        </p:nvSpPr>
        <p:spPr>
          <a:xfrm>
            <a:off x="1659913" y="476843"/>
            <a:ext cx="5816600" cy="1015663"/>
          </a:xfrm>
          <a:prstGeom prst="rect">
            <a:avLst/>
          </a:prstGeom>
          <a:noFill/>
        </p:spPr>
        <p:txBody>
          <a:bodyPr wrap="square">
            <a:spAutoFit/>
          </a:bodyPr>
          <a:lstStyle/>
          <a:p>
            <a:pPr algn="ctr" rtl="1"/>
            <a:r>
              <a:rPr lang="he-IL" sz="6000" b="1" kern="10" dirty="0">
                <a:ln w="9525">
                  <a:noFill/>
                  <a:round/>
                  <a:headEnd/>
                  <a:tailEnd/>
                </a:ln>
                <a:solidFill>
                  <a:schemeClr val="bg1"/>
                </a:solidFill>
                <a:latin typeface="Assistant" panose="00000500000000000000" pitchFamily="2" charset="-79"/>
                <a:cs typeface="Assistant" panose="00000500000000000000" pitchFamily="2" charset="-79"/>
              </a:rPr>
              <a:t>רובד הבסיס</a:t>
            </a:r>
            <a:endParaRPr lang="he-IL" sz="4800" b="1" dirty="0">
              <a:ln w="9525">
                <a:noFill/>
                <a:round/>
                <a:headEnd/>
                <a:tailEnd/>
              </a:ln>
              <a:solidFill>
                <a:schemeClr val="bg1"/>
              </a:solidFill>
              <a:latin typeface="Assistant" panose="00000500000000000000" pitchFamily="2" charset="-79"/>
              <a:cs typeface="Assistant" panose="00000500000000000000" pitchFamily="2" charset="-79"/>
            </a:endParaRPr>
          </a:p>
        </p:txBody>
      </p:sp>
      <p:pic>
        <p:nvPicPr>
          <p:cNvPr id="3" name="Picture 2" descr="לוגו הטכניון - paamonim">
            <a:extLst>
              <a:ext uri="{FF2B5EF4-FFF2-40B4-BE49-F238E27FC236}">
                <a16:creationId xmlns:a16="http://schemas.microsoft.com/office/drawing/2014/main" id="{56991659-CBC6-E254-19DA-5D8E4A1D42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707" y="32665"/>
            <a:ext cx="1431899" cy="69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551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FA0915-BF9B-45F7-804A-3A28E3AC5C81}"/>
              </a:ext>
            </a:extLst>
          </p:cNvPr>
          <p:cNvSpPr/>
          <p:nvPr/>
        </p:nvSpPr>
        <p:spPr>
          <a:xfrm>
            <a:off x="-7574" y="11"/>
            <a:ext cx="9151574" cy="4984836"/>
          </a:xfrm>
          <a:prstGeom prst="rect">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495D15-8FC0-4363-8B0F-E65BB0DF7136}"/>
              </a:ext>
            </a:extLst>
          </p:cNvPr>
          <p:cNvSpPr/>
          <p:nvPr/>
        </p:nvSpPr>
        <p:spPr>
          <a:xfrm>
            <a:off x="0" y="4878237"/>
            <a:ext cx="9144000" cy="256168"/>
          </a:xfrm>
          <a:prstGeom prst="rect">
            <a:avLst/>
          </a:prstGeom>
          <a:solidFill>
            <a:srgbClr val="0E2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TextBox 13">
            <a:extLst>
              <a:ext uri="{FF2B5EF4-FFF2-40B4-BE49-F238E27FC236}">
                <a16:creationId xmlns:a16="http://schemas.microsoft.com/office/drawing/2014/main" id="{1E5246B3-8413-4C7B-B64E-5928C17BFC75}"/>
              </a:ext>
            </a:extLst>
          </p:cNvPr>
          <p:cNvSpPr txBox="1"/>
          <p:nvPr/>
        </p:nvSpPr>
        <p:spPr>
          <a:xfrm>
            <a:off x="264775" y="314520"/>
            <a:ext cx="8886799" cy="769441"/>
          </a:xfrm>
          <a:prstGeom prst="rect">
            <a:avLst/>
          </a:prstGeom>
          <a:noFill/>
        </p:spPr>
        <p:txBody>
          <a:bodyPr wrap="square" rtlCol="0">
            <a:spAutoFit/>
          </a:bodyPr>
          <a:lstStyle/>
          <a:p>
            <a:pPr algn="just" rtl="1"/>
            <a:endParaRPr lang="he-IL" sz="2200" b="1" dirty="0">
              <a:solidFill>
                <a:schemeClr val="bg1"/>
              </a:solidFill>
              <a:latin typeface="Assistant" panose="00000500000000000000" pitchFamily="2" charset="-79"/>
              <a:cs typeface="Assistant" panose="00000500000000000000" pitchFamily="2" charset="-79"/>
            </a:endParaRPr>
          </a:p>
          <a:p>
            <a:pPr algn="just" rtl="1"/>
            <a:endParaRPr lang="he-IL" sz="2200" b="1" dirty="0">
              <a:solidFill>
                <a:schemeClr val="bg1"/>
              </a:solidFill>
              <a:latin typeface="Assistant" panose="00000500000000000000" pitchFamily="2" charset="-79"/>
              <a:cs typeface="Assistant" panose="00000500000000000000" pitchFamily="2" charset="-79"/>
            </a:endParaRPr>
          </a:p>
        </p:txBody>
      </p:sp>
      <p:sp>
        <p:nvSpPr>
          <p:cNvPr id="4" name="Speech Bubble: Rectangle 3">
            <a:extLst>
              <a:ext uri="{FF2B5EF4-FFF2-40B4-BE49-F238E27FC236}">
                <a16:creationId xmlns:a16="http://schemas.microsoft.com/office/drawing/2014/main" id="{24261D3B-2723-4906-BACE-F91F798C8B01}"/>
              </a:ext>
            </a:extLst>
          </p:cNvPr>
          <p:cNvSpPr/>
          <p:nvPr/>
        </p:nvSpPr>
        <p:spPr>
          <a:xfrm>
            <a:off x="3200400" y="11"/>
            <a:ext cx="5943611" cy="629019"/>
          </a:xfrm>
          <a:prstGeom prst="wedgeRectCallout">
            <a:avLst>
              <a:gd name="adj1" fmla="val -55332"/>
              <a:gd name="adj2" fmla="val 241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כותרת 1">
            <a:extLst>
              <a:ext uri="{FF2B5EF4-FFF2-40B4-BE49-F238E27FC236}">
                <a16:creationId xmlns:a16="http://schemas.microsoft.com/office/drawing/2014/main" id="{F957BF25-CE92-40B5-87F6-7BC2E532AE45}"/>
              </a:ext>
            </a:extLst>
          </p:cNvPr>
          <p:cNvSpPr>
            <a:spLocks noGrp="1"/>
          </p:cNvSpPr>
          <p:nvPr>
            <p:ph type="title"/>
          </p:nvPr>
        </p:nvSpPr>
        <p:spPr>
          <a:xfrm>
            <a:off x="3364179" y="73532"/>
            <a:ext cx="5501296" cy="461671"/>
          </a:xfrm>
        </p:spPr>
        <p:txBody>
          <a:bodyPr>
            <a:noAutofit/>
          </a:bodyPr>
          <a:lstStyle/>
          <a:p>
            <a:pPr algn="r"/>
            <a:r>
              <a:rPr lang="he-IL" sz="3200" b="1" dirty="0">
                <a:ln w="9525">
                  <a:noFill/>
                  <a:round/>
                  <a:headEnd/>
                  <a:tailEnd/>
                </a:ln>
                <a:solidFill>
                  <a:srgbClr val="309AC2"/>
                </a:solidFill>
                <a:latin typeface="Assistant" panose="00000500000000000000" pitchFamily="2" charset="-79"/>
                <a:cs typeface="Assistant" panose="00000500000000000000" pitchFamily="2" charset="-79"/>
              </a:rPr>
              <a:t>השתלות וטיפולים מיוחדים בחו"ל</a:t>
            </a:r>
          </a:p>
        </p:txBody>
      </p:sp>
      <p:sp>
        <p:nvSpPr>
          <p:cNvPr id="2" name="TextBox 1"/>
          <p:cNvSpPr txBox="1"/>
          <p:nvPr/>
        </p:nvSpPr>
        <p:spPr>
          <a:xfrm>
            <a:off x="264775" y="971977"/>
            <a:ext cx="8614450" cy="4185761"/>
          </a:xfrm>
          <a:prstGeom prst="rect">
            <a:avLst/>
          </a:prstGeom>
          <a:noFill/>
        </p:spPr>
        <p:txBody>
          <a:bodyPr wrap="square" rtlCol="1">
            <a:spAutoFit/>
          </a:bodyPr>
          <a:lstStyle/>
          <a:p>
            <a:pPr marL="171450" indent="-171450" algn="just" rtl="1">
              <a:buFont typeface="Wingdings" panose="05000000000000000000" pitchFamily="2" charset="2"/>
              <a:buChar char="ü"/>
            </a:pPr>
            <a:r>
              <a:rPr lang="he-IL" sz="1600" b="1" dirty="0">
                <a:solidFill>
                  <a:schemeClr val="bg1"/>
                </a:solidFill>
                <a:latin typeface="Assistant" panose="020B0604020202020204" charset="-79"/>
                <a:cs typeface="Assistant" panose="020B0604020202020204" charset="-79"/>
              </a:rPr>
              <a:t>השתלה ו/או טיפול מיוחד בבית חולים שבהסכם:</a:t>
            </a:r>
            <a:r>
              <a:rPr lang="he-IL" sz="1600" dirty="0">
                <a:solidFill>
                  <a:schemeClr val="bg1"/>
                </a:solidFill>
                <a:latin typeface="Assistant" panose="020B0604020202020204" charset="-79"/>
                <a:cs typeface="Assistant" panose="020B0604020202020204" charset="-79"/>
              </a:rPr>
              <a:t> כיסוי מלא </a:t>
            </a:r>
          </a:p>
          <a:p>
            <a:pPr marL="171450" indent="-171450" algn="just" rtl="1">
              <a:buFont typeface="Wingdings" panose="05000000000000000000" pitchFamily="2" charset="2"/>
              <a:buChar char="ü"/>
            </a:pPr>
            <a:r>
              <a:rPr lang="he-IL" sz="1600" b="1" dirty="0">
                <a:solidFill>
                  <a:schemeClr val="bg1"/>
                </a:solidFill>
                <a:latin typeface="Assistant" panose="020B0604020202020204" charset="-79"/>
                <a:cs typeface="Assistant" panose="020B0604020202020204" charset="-79"/>
              </a:rPr>
              <a:t>השתלה לא במסגרת הסכם:</a:t>
            </a:r>
            <a:r>
              <a:rPr lang="he-IL" sz="1600" dirty="0">
                <a:solidFill>
                  <a:schemeClr val="bg1"/>
                </a:solidFill>
                <a:latin typeface="Assistant" panose="020B0604020202020204" charset="-79"/>
                <a:cs typeface="Assistant" panose="020B0604020202020204" charset="-79"/>
              </a:rPr>
              <a:t> עד 5,000,000 ₪</a:t>
            </a:r>
          </a:p>
          <a:p>
            <a:pPr marL="171450" indent="-171450" algn="just" rtl="1">
              <a:buFont typeface="Wingdings" panose="05000000000000000000" pitchFamily="2" charset="2"/>
              <a:buChar char="ü"/>
            </a:pPr>
            <a:r>
              <a:rPr lang="he-IL" sz="1600" b="1" dirty="0">
                <a:solidFill>
                  <a:schemeClr val="bg1"/>
                </a:solidFill>
                <a:latin typeface="Assistant" panose="020B0604020202020204" charset="-79"/>
                <a:cs typeface="Assistant" panose="020B0604020202020204" charset="-79"/>
              </a:rPr>
              <a:t>טיפול מיוחד בבית חולים שאינו בהסכם</a:t>
            </a:r>
            <a:r>
              <a:rPr lang="he-IL" sz="1600" dirty="0">
                <a:solidFill>
                  <a:schemeClr val="bg1"/>
                </a:solidFill>
                <a:latin typeface="Assistant" panose="020B0604020202020204" charset="-79"/>
                <a:cs typeface="Assistant" panose="020B0604020202020204" charset="-79"/>
              </a:rPr>
              <a:t>: עד 1,500,000 ₪</a:t>
            </a:r>
          </a:p>
          <a:p>
            <a:pPr marL="171450" indent="-171450" algn="just" rtl="1">
              <a:buFont typeface="Wingdings" panose="05000000000000000000" pitchFamily="2" charset="2"/>
              <a:buChar char="ü"/>
            </a:pPr>
            <a:r>
              <a:rPr lang="he-IL" sz="1600" b="1" dirty="0">
                <a:solidFill>
                  <a:schemeClr val="bg1"/>
                </a:solidFill>
                <a:latin typeface="Assistant" panose="020B0604020202020204" charset="-79"/>
                <a:cs typeface="Assistant" panose="020B0604020202020204" charset="-79"/>
              </a:rPr>
              <a:t>הגדרת "השתלה" </a:t>
            </a:r>
            <a:r>
              <a:rPr lang="he-IL" sz="1600" dirty="0">
                <a:solidFill>
                  <a:schemeClr val="bg1"/>
                </a:solidFill>
                <a:latin typeface="Assistant" panose="020B0604020202020204" charset="-79"/>
                <a:cs typeface="Assistant" panose="020B0604020202020204" charset="-79"/>
              </a:rPr>
              <a:t>השתלת קרנית, השתלה של איבר שגודל או פותח באמצעים טכנולוגיים בתנאי מעבדה</a:t>
            </a:r>
          </a:p>
          <a:p>
            <a:pPr marL="171450" indent="-171450" algn="just" rtl="1">
              <a:buFont typeface="Wingdings" panose="05000000000000000000" pitchFamily="2" charset="2"/>
              <a:buChar char="ü"/>
            </a:pPr>
            <a:endParaRPr lang="he-IL" sz="1600" dirty="0">
              <a:solidFill>
                <a:schemeClr val="bg1"/>
              </a:solidFill>
              <a:latin typeface="Assistant" panose="020B0604020202020204" charset="-79"/>
              <a:cs typeface="Assistant" panose="020B0604020202020204" charset="-79"/>
            </a:endParaRPr>
          </a:p>
          <a:p>
            <a:pPr marL="285750" indent="-285750" algn="just" rtl="1">
              <a:buFont typeface="Wingdings" panose="05000000000000000000" pitchFamily="2" charset="2"/>
              <a:buChar char="ü"/>
              <a:tabLst>
                <a:tab pos="1371600" algn="l"/>
              </a:tabLst>
            </a:pPr>
            <a:r>
              <a:rPr lang="he-IL" sz="1600" b="1" dirty="0">
                <a:solidFill>
                  <a:schemeClr val="bg1"/>
                </a:solidFill>
                <a:latin typeface="Assistant" pitchFamily="2" charset="-79"/>
                <a:cs typeface="Assistant" pitchFamily="2" charset="-79"/>
              </a:rPr>
              <a:t>פיצוי לפני ביצוע ההשתלה: </a:t>
            </a:r>
            <a:r>
              <a:rPr lang="he-IL" sz="1600" dirty="0">
                <a:solidFill>
                  <a:schemeClr val="bg1"/>
                </a:solidFill>
                <a:latin typeface="Assistant" pitchFamily="2" charset="-79"/>
                <a:cs typeface="Assistant" pitchFamily="2" charset="-79"/>
              </a:rPr>
              <a:t>סכום הפיצוי בסך 400,000 ₪</a:t>
            </a:r>
          </a:p>
          <a:p>
            <a:pPr marL="285750" indent="-285750" algn="just" rtl="1">
              <a:buFont typeface="Wingdings" panose="05000000000000000000" pitchFamily="2" charset="2"/>
              <a:buChar char="ü"/>
              <a:tabLst>
                <a:tab pos="1371600" algn="l"/>
              </a:tabLst>
            </a:pPr>
            <a:r>
              <a:rPr lang="he-IL" sz="1600" b="1" dirty="0">
                <a:solidFill>
                  <a:schemeClr val="bg1"/>
                </a:solidFill>
                <a:latin typeface="Assistant" pitchFamily="2" charset="-79"/>
                <a:cs typeface="Assistant" pitchFamily="2" charset="-79"/>
              </a:rPr>
              <a:t>פיצוי לאחר ביצוע ההשתלה</a:t>
            </a:r>
            <a:r>
              <a:rPr lang="he-IL" sz="1600" dirty="0">
                <a:solidFill>
                  <a:schemeClr val="bg1"/>
                </a:solidFill>
                <a:latin typeface="Assistant" pitchFamily="2" charset="-79"/>
                <a:cs typeface="Assistant" pitchFamily="2" charset="-79"/>
              </a:rPr>
              <a:t>: בסך 350,000 ₪ עבור השתלה בחו"ל, ו -100,000 ₪ עבור השתלה בארץ</a:t>
            </a:r>
          </a:p>
          <a:p>
            <a:pPr marL="285750" indent="-285750" algn="just" rtl="1">
              <a:buFont typeface="Wingdings" panose="05000000000000000000" pitchFamily="2" charset="2"/>
              <a:buChar char="ü"/>
              <a:tabLst>
                <a:tab pos="1371600" algn="l"/>
              </a:tabLst>
            </a:pPr>
            <a:r>
              <a:rPr lang="he-IL" sz="1600" dirty="0">
                <a:solidFill>
                  <a:schemeClr val="bg1"/>
                </a:solidFill>
                <a:latin typeface="Assistant" pitchFamily="2" charset="-79"/>
                <a:cs typeface="Assistant" pitchFamily="2" charset="-79"/>
              </a:rPr>
              <a:t>פיצוי בסך 10,000 ₪ בגין ביצוע טיפול מיוחד בחו"ל</a:t>
            </a:r>
          </a:p>
          <a:p>
            <a:pPr marL="285750" indent="-285750" algn="just" rtl="1">
              <a:buFont typeface="Wingdings" panose="05000000000000000000" pitchFamily="2" charset="2"/>
              <a:buChar char="ü"/>
              <a:tabLst>
                <a:tab pos="1371600" algn="l"/>
              </a:tabLst>
            </a:pPr>
            <a:r>
              <a:rPr lang="he-IL" sz="1600" b="1" dirty="0">
                <a:solidFill>
                  <a:schemeClr val="bg1"/>
                </a:solidFill>
                <a:latin typeface="Assistant" pitchFamily="2" charset="-79"/>
                <a:cs typeface="Assistant" pitchFamily="2" charset="-79"/>
              </a:rPr>
              <a:t>גמלת החלמה למועמד להשתלה:</a:t>
            </a:r>
            <a:r>
              <a:rPr lang="he-IL" sz="1600" dirty="0">
                <a:solidFill>
                  <a:schemeClr val="bg1"/>
                </a:solidFill>
                <a:latin typeface="Assistant" pitchFamily="2" charset="-79"/>
                <a:cs typeface="Assistant" pitchFamily="2" charset="-79"/>
              </a:rPr>
              <a:t> 7,500 ₪ לשנה(למועמד שבבית) ו 3,750 ₪ לשנה (למועמד השוהה באשפוז) </a:t>
            </a:r>
          </a:p>
          <a:p>
            <a:pPr marL="285750" indent="-285750" algn="just" rtl="1">
              <a:buFont typeface="Wingdings" panose="05000000000000000000" pitchFamily="2" charset="2"/>
              <a:buChar char="ü"/>
              <a:tabLst>
                <a:tab pos="1371600" algn="l"/>
              </a:tabLst>
            </a:pPr>
            <a:r>
              <a:rPr lang="he-IL" sz="1600" b="1" dirty="0">
                <a:solidFill>
                  <a:schemeClr val="bg1"/>
                </a:solidFill>
                <a:latin typeface="Assistant" pitchFamily="2" charset="-79"/>
                <a:cs typeface="Assistant" pitchFamily="2" charset="-79"/>
              </a:rPr>
              <a:t>גמלת החלמה לאחר להשתלה:</a:t>
            </a:r>
            <a:r>
              <a:rPr lang="he-IL" sz="1600" dirty="0">
                <a:solidFill>
                  <a:schemeClr val="bg1"/>
                </a:solidFill>
                <a:latin typeface="Assistant" pitchFamily="2" charset="-79"/>
                <a:cs typeface="Assistant" pitchFamily="2" charset="-79"/>
              </a:rPr>
              <a:t> 7,500 ₪ לשנתיים</a:t>
            </a:r>
          </a:p>
          <a:p>
            <a:pPr marL="285750" indent="-285750" algn="just" rtl="1">
              <a:buFont typeface="Wingdings" panose="05000000000000000000" pitchFamily="2" charset="2"/>
              <a:buChar char="ü"/>
              <a:tabLst>
                <a:tab pos="1371600" algn="l"/>
              </a:tabLst>
            </a:pPr>
            <a:r>
              <a:rPr lang="he-IL" sz="1600" b="1" dirty="0">
                <a:solidFill>
                  <a:schemeClr val="bg1"/>
                </a:solidFill>
                <a:latin typeface="Assistant" pitchFamily="2" charset="-79"/>
                <a:cs typeface="Assistant" pitchFamily="2" charset="-79"/>
              </a:rPr>
              <a:t>הוצאות לטיפולי המשך בארץ / בחו"ל</a:t>
            </a:r>
            <a:r>
              <a:rPr lang="he-IL" sz="1600" dirty="0">
                <a:solidFill>
                  <a:schemeClr val="bg1"/>
                </a:solidFill>
                <a:latin typeface="Assistant" pitchFamily="2" charset="-79"/>
                <a:cs typeface="Assistant" pitchFamily="2" charset="-79"/>
              </a:rPr>
              <a:t>: 200,000 ₪</a:t>
            </a:r>
          </a:p>
          <a:p>
            <a:pPr marL="285750" indent="-285750" algn="just" rtl="1">
              <a:buFont typeface="Wingdings" panose="05000000000000000000" pitchFamily="2" charset="2"/>
              <a:buChar char="ü"/>
              <a:tabLst>
                <a:tab pos="1371600" algn="l"/>
              </a:tabLst>
            </a:pPr>
            <a:r>
              <a:rPr lang="he-IL" sz="1600" b="1" dirty="0">
                <a:solidFill>
                  <a:schemeClr val="bg1"/>
                </a:solidFill>
                <a:latin typeface="Assistant" pitchFamily="2" charset="-79"/>
                <a:cs typeface="Assistant" pitchFamily="2" charset="-79"/>
              </a:rPr>
              <a:t>פיצוי במקרה של מוות:  </a:t>
            </a:r>
            <a:r>
              <a:rPr lang="he-IL" sz="1600" dirty="0">
                <a:solidFill>
                  <a:schemeClr val="bg1"/>
                </a:solidFill>
                <a:latin typeface="Assistant" pitchFamily="2" charset="-79"/>
                <a:cs typeface="Assistant" pitchFamily="2" charset="-79"/>
              </a:rPr>
              <a:t>150,000 ₪ </a:t>
            </a:r>
          </a:p>
          <a:p>
            <a:pPr marL="285750" indent="-285750" algn="just" rtl="1">
              <a:buFont typeface="Wingdings" panose="05000000000000000000" pitchFamily="2" charset="2"/>
              <a:buChar char="ü"/>
              <a:tabLst>
                <a:tab pos="1371600" algn="l"/>
              </a:tabLst>
            </a:pPr>
            <a:r>
              <a:rPr lang="he-IL" sz="1600" b="1" dirty="0">
                <a:solidFill>
                  <a:schemeClr val="bg1"/>
                </a:solidFill>
                <a:latin typeface="Assistant" pitchFamily="2" charset="-79"/>
                <a:cs typeface="Assistant" pitchFamily="2" charset="-79"/>
              </a:rPr>
              <a:t>החזר הוצאות עבור טיפול ניסיוני בחו"ל על רקע מחלת סרטן ו/או מחלה אוטואימונית</a:t>
            </a:r>
            <a:endParaRPr lang="he-IL" sz="1600" dirty="0">
              <a:solidFill>
                <a:schemeClr val="bg1"/>
              </a:solidFill>
              <a:latin typeface="Assistant" pitchFamily="2" charset="-79"/>
              <a:cs typeface="Assistant" pitchFamily="2" charset="-79"/>
            </a:endParaRPr>
          </a:p>
          <a:p>
            <a:pPr marL="285750" indent="-285750" algn="just" rtl="1">
              <a:buFont typeface="Wingdings" panose="05000000000000000000" pitchFamily="2" charset="2"/>
              <a:buChar char="ü"/>
              <a:tabLst>
                <a:tab pos="1371600" algn="l"/>
              </a:tabLst>
            </a:pPr>
            <a:endParaRPr lang="he-IL" sz="1200" dirty="0">
              <a:solidFill>
                <a:schemeClr val="bg1"/>
              </a:solidFill>
              <a:latin typeface="Assistant" panose="020B0604020202020204" charset="-79"/>
              <a:cs typeface="Assistant" panose="020B0604020202020204" charset="-79"/>
            </a:endParaRPr>
          </a:p>
          <a:p>
            <a:pPr marL="285750" indent="-285750" algn="just" rtl="1">
              <a:buFont typeface="Wingdings" panose="05000000000000000000" pitchFamily="2" charset="2"/>
              <a:buChar char="ü"/>
              <a:tabLst>
                <a:tab pos="1371600" algn="l"/>
              </a:tabLst>
            </a:pPr>
            <a:endParaRPr lang="en-US" sz="1200" dirty="0">
              <a:solidFill>
                <a:schemeClr val="bg1"/>
              </a:solidFill>
              <a:latin typeface="Assistant" panose="020B0604020202020204" charset="-79"/>
              <a:cs typeface="Assistant" panose="020B0604020202020204" charset="-79"/>
            </a:endParaRPr>
          </a:p>
          <a:p>
            <a:pPr marL="285750" indent="-285750" algn="just" rtl="1">
              <a:buFont typeface="Wingdings" panose="05000000000000000000" pitchFamily="2" charset="2"/>
              <a:buChar char="ü"/>
              <a:tabLst>
                <a:tab pos="1371600" algn="l"/>
              </a:tabLst>
            </a:pPr>
            <a:endParaRPr lang="he-IL" sz="1400" dirty="0">
              <a:solidFill>
                <a:schemeClr val="bg1"/>
              </a:solidFill>
              <a:latin typeface="Assistant" panose="020B0604020202020204" charset="-79"/>
              <a:cs typeface="Assistant" panose="020B0604020202020204" charset="-79"/>
            </a:endParaRPr>
          </a:p>
          <a:p>
            <a:endParaRPr lang="he-IL" sz="2000" dirty="0"/>
          </a:p>
        </p:txBody>
      </p:sp>
      <p:pic>
        <p:nvPicPr>
          <p:cNvPr id="5" name="Picture 2" descr="לוגו הטכניון - paamonim">
            <a:extLst>
              <a:ext uri="{FF2B5EF4-FFF2-40B4-BE49-F238E27FC236}">
                <a16:creationId xmlns:a16="http://schemas.microsoft.com/office/drawing/2014/main" id="{E61A6266-131E-E988-AEF1-A72AD06185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07" y="32665"/>
            <a:ext cx="1431899" cy="69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85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FA0915-BF9B-45F7-804A-3A28E3AC5C81}"/>
              </a:ext>
            </a:extLst>
          </p:cNvPr>
          <p:cNvSpPr/>
          <p:nvPr/>
        </p:nvSpPr>
        <p:spPr>
          <a:xfrm>
            <a:off x="-7574" y="0"/>
            <a:ext cx="9151574" cy="4984836"/>
          </a:xfrm>
          <a:prstGeom prst="rect">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95D15-8FC0-4363-8B0F-E65BB0DF7136}"/>
              </a:ext>
            </a:extLst>
          </p:cNvPr>
          <p:cNvSpPr/>
          <p:nvPr/>
        </p:nvSpPr>
        <p:spPr>
          <a:xfrm>
            <a:off x="0" y="4878237"/>
            <a:ext cx="9144000" cy="256168"/>
          </a:xfrm>
          <a:prstGeom prst="rect">
            <a:avLst/>
          </a:prstGeom>
          <a:solidFill>
            <a:srgbClr val="0E2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TextBox 13">
            <a:extLst>
              <a:ext uri="{FF2B5EF4-FFF2-40B4-BE49-F238E27FC236}">
                <a16:creationId xmlns:a16="http://schemas.microsoft.com/office/drawing/2014/main" id="{1E5246B3-8413-4C7B-B64E-5928C17BFC75}"/>
              </a:ext>
            </a:extLst>
          </p:cNvPr>
          <p:cNvSpPr txBox="1"/>
          <p:nvPr/>
        </p:nvSpPr>
        <p:spPr>
          <a:xfrm>
            <a:off x="702109" y="629030"/>
            <a:ext cx="8418566" cy="707886"/>
          </a:xfrm>
          <a:prstGeom prst="rect">
            <a:avLst/>
          </a:prstGeom>
          <a:noFill/>
        </p:spPr>
        <p:txBody>
          <a:bodyPr wrap="square" rtlCol="0">
            <a:spAutoFit/>
          </a:bodyPr>
          <a:lstStyle/>
          <a:p>
            <a:pPr algn="just" rtl="1"/>
            <a:endParaRPr lang="he-IL" dirty="0"/>
          </a:p>
          <a:p>
            <a:endParaRPr lang="he-IL" sz="2200" b="1" dirty="0">
              <a:solidFill>
                <a:schemeClr val="bg1"/>
              </a:solidFill>
              <a:latin typeface="Assistant" panose="00000500000000000000" pitchFamily="2" charset="-79"/>
              <a:cs typeface="Assistant" panose="00000500000000000000" pitchFamily="2" charset="-79"/>
            </a:endParaRPr>
          </a:p>
        </p:txBody>
      </p:sp>
      <p:sp>
        <p:nvSpPr>
          <p:cNvPr id="4" name="Speech Bubble: Rectangle 3">
            <a:extLst>
              <a:ext uri="{FF2B5EF4-FFF2-40B4-BE49-F238E27FC236}">
                <a16:creationId xmlns:a16="http://schemas.microsoft.com/office/drawing/2014/main" id="{24261D3B-2723-4906-BACE-F91F798C8B01}"/>
              </a:ext>
            </a:extLst>
          </p:cNvPr>
          <p:cNvSpPr/>
          <p:nvPr/>
        </p:nvSpPr>
        <p:spPr>
          <a:xfrm>
            <a:off x="5105400" y="11"/>
            <a:ext cx="4038611" cy="629019"/>
          </a:xfrm>
          <a:prstGeom prst="wedgeRectCallout">
            <a:avLst>
              <a:gd name="adj1" fmla="val -55332"/>
              <a:gd name="adj2" fmla="val 241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כותרת 1">
            <a:extLst>
              <a:ext uri="{FF2B5EF4-FFF2-40B4-BE49-F238E27FC236}">
                <a16:creationId xmlns:a16="http://schemas.microsoft.com/office/drawing/2014/main" id="{F957BF25-CE92-40B5-87F6-7BC2E532AE45}"/>
              </a:ext>
            </a:extLst>
          </p:cNvPr>
          <p:cNvSpPr>
            <a:spLocks noGrp="1"/>
          </p:cNvSpPr>
          <p:nvPr>
            <p:ph type="title"/>
          </p:nvPr>
        </p:nvSpPr>
        <p:spPr>
          <a:xfrm>
            <a:off x="5257800" y="17417"/>
            <a:ext cx="3493010" cy="571500"/>
          </a:xfrm>
        </p:spPr>
        <p:txBody>
          <a:bodyPr>
            <a:noAutofit/>
          </a:bodyPr>
          <a:lstStyle/>
          <a:p>
            <a:pPr algn="r"/>
            <a:r>
              <a:rPr lang="he-IL" sz="3600" b="1" dirty="0">
                <a:ln w="9525">
                  <a:noFill/>
                  <a:round/>
                  <a:headEnd/>
                  <a:tailEnd/>
                </a:ln>
                <a:solidFill>
                  <a:srgbClr val="309AC2"/>
                </a:solidFill>
                <a:latin typeface="Assistant" panose="00000500000000000000" pitchFamily="2" charset="-79"/>
                <a:cs typeface="Assistant" panose="00000500000000000000" pitchFamily="2" charset="-79"/>
              </a:rPr>
              <a:t>תרופות שלא בסל</a:t>
            </a:r>
          </a:p>
        </p:txBody>
      </p:sp>
      <p:sp>
        <p:nvSpPr>
          <p:cNvPr id="2" name="TextBox 1"/>
          <p:cNvSpPr txBox="1"/>
          <p:nvPr/>
        </p:nvSpPr>
        <p:spPr>
          <a:xfrm>
            <a:off x="983584" y="975040"/>
            <a:ext cx="7855616" cy="3600986"/>
          </a:xfrm>
          <a:prstGeom prst="rect">
            <a:avLst/>
          </a:prstGeom>
          <a:noFill/>
        </p:spPr>
        <p:txBody>
          <a:bodyPr wrap="square" rtlCol="1">
            <a:spAutoFit/>
          </a:bodyPr>
          <a:lstStyle/>
          <a:p>
            <a:pPr marL="285750" indent="-285750" algn="r" rtl="1">
              <a:spcAft>
                <a:spcPts val="0"/>
              </a:spcAft>
              <a:buFont typeface="Wingdings" panose="05000000000000000000" pitchFamily="2" charset="2"/>
              <a:buChar char="ü"/>
              <a:tabLst>
                <a:tab pos="1371600" algn="l"/>
              </a:tabLst>
            </a:pPr>
            <a:r>
              <a:rPr lang="he-IL" b="1" dirty="0">
                <a:solidFill>
                  <a:schemeClr val="bg1"/>
                </a:solidFill>
                <a:latin typeface="Assistant" panose="020B0604020202020204" charset="-79"/>
                <a:ea typeface="Times New Roman" panose="02020603050405020304" pitchFamily="18" charset="0"/>
                <a:cs typeface="Assistant" panose="020B0604020202020204" charset="-79"/>
              </a:rPr>
              <a:t>תקרת הכיסוי : </a:t>
            </a:r>
            <a:r>
              <a:rPr lang="he-IL" dirty="0">
                <a:solidFill>
                  <a:schemeClr val="bg1"/>
                </a:solidFill>
                <a:latin typeface="Assistant" panose="020B0604020202020204" charset="-79"/>
                <a:ea typeface="Times New Roman" panose="02020603050405020304" pitchFamily="18" charset="0"/>
                <a:cs typeface="Assistant" panose="020B0604020202020204" charset="-79"/>
              </a:rPr>
              <a:t>תקרת ההחזר של הפרק הינה 6,000,000 ₪ לתקופת הביטוח (3,000,000 ₪ ל 30 חודשים ומתחדש)</a:t>
            </a:r>
          </a:p>
          <a:p>
            <a:pPr marL="285750" indent="-285750" algn="r" rtl="1">
              <a:spcAft>
                <a:spcPts val="0"/>
              </a:spcAft>
              <a:buFont typeface="Wingdings" panose="05000000000000000000" pitchFamily="2" charset="2"/>
              <a:buChar char="ü"/>
              <a:tabLst>
                <a:tab pos="1371600" algn="l"/>
              </a:tabLst>
            </a:pPr>
            <a:endParaRPr lang="he-IL" b="1" dirty="0">
              <a:solidFill>
                <a:schemeClr val="bg1"/>
              </a:solidFill>
              <a:latin typeface="Assistant" panose="020B0604020202020204" charset="-79"/>
              <a:ea typeface="Times New Roman" panose="02020603050405020304" pitchFamily="18" charset="0"/>
              <a:cs typeface="Assistant" panose="020B0604020202020204" charset="-79"/>
            </a:endParaRPr>
          </a:p>
          <a:p>
            <a:pPr marL="285750" indent="-285750" algn="r" rtl="1">
              <a:spcAft>
                <a:spcPts val="0"/>
              </a:spcAft>
              <a:buFont typeface="Wingdings" panose="05000000000000000000" pitchFamily="2" charset="2"/>
              <a:buChar char="ü"/>
              <a:tabLst>
                <a:tab pos="1371600" algn="l"/>
              </a:tabLst>
            </a:pPr>
            <a:r>
              <a:rPr lang="he-IL" b="1" dirty="0">
                <a:solidFill>
                  <a:schemeClr val="bg1"/>
                </a:solidFill>
                <a:latin typeface="Assistant" panose="020B0604020202020204" charset="-79"/>
                <a:ea typeface="Times New Roman" panose="02020603050405020304" pitchFamily="18" charset="0"/>
                <a:cs typeface="Assistant" panose="020B0604020202020204" charset="-79"/>
              </a:rPr>
              <a:t>תרופות במסגרת טופס 29(ג)</a:t>
            </a:r>
            <a:r>
              <a:rPr lang="he-IL" dirty="0">
                <a:solidFill>
                  <a:schemeClr val="bg1"/>
                </a:solidFill>
                <a:latin typeface="Assistant" panose="020B0604020202020204" charset="-79"/>
                <a:ea typeface="Times New Roman" panose="02020603050405020304" pitchFamily="18" charset="0"/>
                <a:cs typeface="Assistant" panose="020B0604020202020204" charset="-79"/>
              </a:rPr>
              <a:t>: </a:t>
            </a:r>
            <a:r>
              <a:rPr lang="he-IL" dirty="0">
                <a:solidFill>
                  <a:schemeClr val="bg1"/>
                </a:solidFill>
                <a:latin typeface="Assistant" panose="020B0604020202020204" charset="-79"/>
                <a:cs typeface="Assistant" panose="020B0604020202020204" charset="-79"/>
              </a:rPr>
              <a:t> תרופה לסרטן – עד 700,000 ₪ ובמידה ותוכח יעילותה, יוגדל הסכום ל 1,500,000 ₪. תרופה רגילה – עד 300,000 ₪ ובמידה ותוכח יעילותה, יוגדל הסכום ל 800,000 ₪ </a:t>
            </a:r>
          </a:p>
          <a:p>
            <a:pPr marL="285750" indent="-285750" algn="r" rtl="1">
              <a:spcAft>
                <a:spcPts val="0"/>
              </a:spcAft>
              <a:buFont typeface="Wingdings" panose="05000000000000000000" pitchFamily="2" charset="2"/>
              <a:buChar char="ü"/>
              <a:tabLst>
                <a:tab pos="1371600" algn="l"/>
              </a:tabLst>
            </a:pPr>
            <a:endParaRPr lang="he-IL" b="1" dirty="0">
              <a:solidFill>
                <a:schemeClr val="bg1"/>
              </a:solidFill>
              <a:latin typeface="Assistant" panose="020B0604020202020204" charset="-79"/>
              <a:cs typeface="Assistant" panose="020B0604020202020204" charset="-79"/>
            </a:endParaRPr>
          </a:p>
          <a:p>
            <a:pPr marL="285750" indent="-285750" algn="r" rtl="1">
              <a:spcAft>
                <a:spcPts val="0"/>
              </a:spcAft>
              <a:buFont typeface="Wingdings" panose="05000000000000000000" pitchFamily="2" charset="2"/>
              <a:buChar char="ü"/>
              <a:tabLst>
                <a:tab pos="1371600" algn="l"/>
              </a:tabLst>
            </a:pPr>
            <a:r>
              <a:rPr lang="he-IL" b="1" dirty="0">
                <a:solidFill>
                  <a:schemeClr val="bg1"/>
                </a:solidFill>
                <a:latin typeface="Assistant" panose="020B0604020202020204" charset="-79"/>
                <a:cs typeface="Assistant" panose="020B0604020202020204" charset="-79"/>
              </a:rPr>
              <a:t>בדיקות גנטיות להתאמת תרופה - </a:t>
            </a:r>
            <a:r>
              <a:rPr lang="he-IL" dirty="0">
                <a:solidFill>
                  <a:schemeClr val="bg1"/>
                </a:solidFill>
                <a:latin typeface="Assistant" panose="020B0604020202020204" charset="-79"/>
                <a:cs typeface="Assistant" panose="020B0604020202020204" charset="-79"/>
              </a:rPr>
              <a:t>עד 40,000 ₪ למקרה ביטוח</a:t>
            </a:r>
          </a:p>
          <a:p>
            <a:pPr marL="285750" indent="-285750" algn="r" rtl="1">
              <a:spcAft>
                <a:spcPts val="0"/>
              </a:spcAft>
              <a:buFont typeface="Wingdings" panose="05000000000000000000" pitchFamily="2" charset="2"/>
              <a:buChar char="ü"/>
              <a:tabLst>
                <a:tab pos="1371600" algn="l"/>
              </a:tabLst>
            </a:pPr>
            <a:endParaRPr lang="he-IL" b="1" u="sng" dirty="0">
              <a:solidFill>
                <a:schemeClr val="bg1"/>
              </a:solidFill>
              <a:highlight>
                <a:srgbClr val="0000FF"/>
              </a:highlight>
              <a:latin typeface="Assistant" panose="020B0604020202020204" charset="-79"/>
              <a:cs typeface="Assistant" panose="020B0604020202020204" charset="-79"/>
            </a:endParaRPr>
          </a:p>
          <a:p>
            <a:pPr marL="285750" indent="-285750" algn="r" rtl="1">
              <a:spcAft>
                <a:spcPts val="0"/>
              </a:spcAft>
              <a:buFont typeface="Wingdings" panose="05000000000000000000" pitchFamily="2" charset="2"/>
              <a:buChar char="ü"/>
              <a:tabLst>
                <a:tab pos="1371600" algn="l"/>
              </a:tabLst>
            </a:pPr>
            <a:r>
              <a:rPr lang="he-IL" b="1" dirty="0">
                <a:solidFill>
                  <a:schemeClr val="bg1"/>
                </a:solidFill>
                <a:latin typeface="Assistant" panose="020B0604020202020204" charset="-79"/>
                <a:cs typeface="Assistant" panose="020B0604020202020204" charset="-79"/>
              </a:rPr>
              <a:t>קנאביס רפואי: </a:t>
            </a:r>
            <a:r>
              <a:rPr lang="he-IL" dirty="0">
                <a:solidFill>
                  <a:schemeClr val="bg1"/>
                </a:solidFill>
                <a:latin typeface="Assistant" panose="020B0604020202020204" charset="-79"/>
                <a:cs typeface="Assistant" panose="020B0604020202020204" charset="-79"/>
              </a:rPr>
              <a:t>עד 1,000 ₪ לחודש ועד 25,000 ₪ ל 30 חודשים ומתחדש</a:t>
            </a:r>
            <a:endParaRPr lang="en-US" dirty="0">
              <a:solidFill>
                <a:schemeClr val="bg1"/>
              </a:solidFill>
              <a:latin typeface="Assistant" panose="020B0604020202020204" charset="-79"/>
              <a:cs typeface="Assistant" panose="020B0604020202020204" charset="-79"/>
            </a:endParaRPr>
          </a:p>
          <a:p>
            <a:pPr algn="r" rtl="1"/>
            <a:endParaRPr lang="he-IL" sz="1600" dirty="0">
              <a:solidFill>
                <a:schemeClr val="bg1"/>
              </a:solidFill>
              <a:latin typeface="Assistant" panose="020B0604020202020204" charset="-79"/>
              <a:ea typeface="Times New Roman" panose="02020603050405020304" pitchFamily="18" charset="0"/>
              <a:cs typeface="Assistant" panose="020B0604020202020204" charset="-79"/>
            </a:endParaRPr>
          </a:p>
          <a:p>
            <a:pPr algn="r" rtl="1"/>
            <a:endParaRPr lang="he-IL" sz="1600" dirty="0">
              <a:solidFill>
                <a:schemeClr val="bg1"/>
              </a:solidFill>
              <a:latin typeface="Assistant" panose="020B0604020202020204" charset="-79"/>
              <a:ea typeface="Times New Roman" panose="02020603050405020304" pitchFamily="18" charset="0"/>
              <a:cs typeface="Assistant" panose="020B0604020202020204" charset="-79"/>
            </a:endParaRPr>
          </a:p>
          <a:p>
            <a:endParaRPr lang="he-IL" sz="1600" dirty="0"/>
          </a:p>
        </p:txBody>
      </p:sp>
      <p:pic>
        <p:nvPicPr>
          <p:cNvPr id="5" name="Picture 2" descr="לוגו הטכניון - paamonim">
            <a:extLst>
              <a:ext uri="{FF2B5EF4-FFF2-40B4-BE49-F238E27FC236}">
                <a16:creationId xmlns:a16="http://schemas.microsoft.com/office/drawing/2014/main" id="{5590F1D5-D7A4-9A74-9F1F-CA5952CE68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07" y="32665"/>
            <a:ext cx="1431899" cy="69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511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FA0915-BF9B-45F7-804A-3A28E3AC5C81}"/>
              </a:ext>
            </a:extLst>
          </p:cNvPr>
          <p:cNvSpPr/>
          <p:nvPr/>
        </p:nvSpPr>
        <p:spPr>
          <a:xfrm>
            <a:off x="-30899" y="0"/>
            <a:ext cx="9151574" cy="4984836"/>
          </a:xfrm>
          <a:prstGeom prst="rect">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495D15-8FC0-4363-8B0F-E65BB0DF7136}"/>
              </a:ext>
            </a:extLst>
          </p:cNvPr>
          <p:cNvSpPr/>
          <p:nvPr/>
        </p:nvSpPr>
        <p:spPr>
          <a:xfrm>
            <a:off x="-30899" y="4878237"/>
            <a:ext cx="9174899" cy="256168"/>
          </a:xfrm>
          <a:prstGeom prst="rect">
            <a:avLst/>
          </a:prstGeom>
          <a:solidFill>
            <a:srgbClr val="0E2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TextBox 13">
            <a:extLst>
              <a:ext uri="{FF2B5EF4-FFF2-40B4-BE49-F238E27FC236}">
                <a16:creationId xmlns:a16="http://schemas.microsoft.com/office/drawing/2014/main" id="{1E5246B3-8413-4C7B-B64E-5928C17BFC75}"/>
              </a:ext>
            </a:extLst>
          </p:cNvPr>
          <p:cNvSpPr txBox="1"/>
          <p:nvPr/>
        </p:nvSpPr>
        <p:spPr>
          <a:xfrm>
            <a:off x="702109" y="629030"/>
            <a:ext cx="8418566" cy="677108"/>
          </a:xfrm>
          <a:prstGeom prst="rect">
            <a:avLst/>
          </a:prstGeom>
          <a:noFill/>
        </p:spPr>
        <p:txBody>
          <a:bodyPr wrap="square" rtlCol="0">
            <a:spAutoFit/>
          </a:bodyPr>
          <a:lstStyle/>
          <a:p>
            <a:pPr algn="just" rtl="1"/>
            <a:endParaRPr lang="he-IL" sz="1600" b="1" dirty="0">
              <a:solidFill>
                <a:schemeClr val="bg1"/>
              </a:solidFill>
              <a:latin typeface="Assistant" panose="020B0604020202020204" charset="-79"/>
              <a:cs typeface="Assistant" panose="020B0604020202020204" charset="-79"/>
            </a:endParaRPr>
          </a:p>
          <a:p>
            <a:pPr algn="just"/>
            <a:endParaRPr lang="he-IL" sz="2200" b="1" dirty="0">
              <a:solidFill>
                <a:schemeClr val="bg1"/>
              </a:solidFill>
              <a:latin typeface="Assistant" panose="00000500000000000000" pitchFamily="2" charset="-79"/>
              <a:cs typeface="Assistant" panose="00000500000000000000" pitchFamily="2" charset="-79"/>
            </a:endParaRPr>
          </a:p>
        </p:txBody>
      </p:sp>
      <p:sp>
        <p:nvSpPr>
          <p:cNvPr id="4" name="Speech Bubble: Rectangle 3">
            <a:extLst>
              <a:ext uri="{FF2B5EF4-FFF2-40B4-BE49-F238E27FC236}">
                <a16:creationId xmlns:a16="http://schemas.microsoft.com/office/drawing/2014/main" id="{24261D3B-2723-4906-BACE-F91F798C8B01}"/>
              </a:ext>
            </a:extLst>
          </p:cNvPr>
          <p:cNvSpPr/>
          <p:nvPr/>
        </p:nvSpPr>
        <p:spPr>
          <a:xfrm>
            <a:off x="2362200" y="11"/>
            <a:ext cx="6781811" cy="535451"/>
          </a:xfrm>
          <a:prstGeom prst="wedgeRectCallout">
            <a:avLst>
              <a:gd name="adj1" fmla="val -55332"/>
              <a:gd name="adj2" fmla="val 241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כותרת 1">
            <a:extLst>
              <a:ext uri="{FF2B5EF4-FFF2-40B4-BE49-F238E27FC236}">
                <a16:creationId xmlns:a16="http://schemas.microsoft.com/office/drawing/2014/main" id="{F957BF25-CE92-40B5-87F6-7BC2E532AE45}"/>
              </a:ext>
            </a:extLst>
          </p:cNvPr>
          <p:cNvSpPr>
            <a:spLocks noGrp="1"/>
          </p:cNvSpPr>
          <p:nvPr>
            <p:ph type="title"/>
          </p:nvPr>
        </p:nvSpPr>
        <p:spPr>
          <a:xfrm>
            <a:off x="2438400" y="107968"/>
            <a:ext cx="7086611" cy="347371"/>
          </a:xfrm>
        </p:spPr>
        <p:txBody>
          <a:bodyPr>
            <a:noAutofit/>
          </a:bodyPr>
          <a:lstStyle/>
          <a:p>
            <a:pPr algn="l" rtl="1"/>
            <a:r>
              <a:rPr lang="he-IL" sz="3600" b="1" dirty="0">
                <a:ln w="9525">
                  <a:noFill/>
                  <a:round/>
                  <a:headEnd/>
                  <a:tailEnd/>
                </a:ln>
                <a:solidFill>
                  <a:srgbClr val="309AC2"/>
                </a:solidFill>
                <a:latin typeface="Assistant" panose="00000500000000000000" pitchFamily="2" charset="-79"/>
                <a:cs typeface="Assistant" panose="00000500000000000000" pitchFamily="2" charset="-79"/>
              </a:rPr>
              <a:t>כיסוי לניתוחים ומחליפי ניתוח בחו"ל</a:t>
            </a:r>
          </a:p>
        </p:txBody>
      </p:sp>
      <p:sp>
        <p:nvSpPr>
          <p:cNvPr id="2" name="TextBox 1"/>
          <p:cNvSpPr txBox="1"/>
          <p:nvPr/>
        </p:nvSpPr>
        <p:spPr>
          <a:xfrm>
            <a:off x="870490" y="967584"/>
            <a:ext cx="8081803" cy="3785652"/>
          </a:xfrm>
          <a:prstGeom prst="rect">
            <a:avLst/>
          </a:prstGeom>
          <a:noFill/>
        </p:spPr>
        <p:txBody>
          <a:bodyPr wrap="square" rtlCol="1">
            <a:spAutoFit/>
          </a:bodyPr>
          <a:lstStyle/>
          <a:p>
            <a:pPr algn="just" rtl="1">
              <a:tabLst>
                <a:tab pos="1371600" algn="l"/>
              </a:tabLst>
            </a:pPr>
            <a:r>
              <a:rPr lang="he-IL" sz="1600" b="1" dirty="0">
                <a:solidFill>
                  <a:schemeClr val="bg1"/>
                </a:solidFill>
                <a:latin typeface="Assistant" panose="020B0604020202020204" charset="-79"/>
                <a:ea typeface="Times New Roman" panose="02020603050405020304" pitchFamily="18" charset="0"/>
                <a:cs typeface="Assistant" panose="020B0604020202020204" charset="-79"/>
              </a:rPr>
              <a:t>ניתוח בבית חולים שבהסכם:</a:t>
            </a:r>
            <a:r>
              <a:rPr lang="he-IL" sz="1600" dirty="0">
                <a:solidFill>
                  <a:schemeClr val="bg1"/>
                </a:solidFill>
                <a:latin typeface="Assistant" panose="020B0604020202020204" charset="-79"/>
                <a:ea typeface="Times New Roman" panose="02020603050405020304" pitchFamily="18" charset="0"/>
                <a:cs typeface="Assistant" panose="020B0604020202020204" charset="-79"/>
              </a:rPr>
              <a:t> שיפוי מלא. </a:t>
            </a:r>
          </a:p>
          <a:p>
            <a:pPr algn="just" rtl="1">
              <a:tabLst>
                <a:tab pos="1371600" algn="l"/>
              </a:tabLst>
            </a:pPr>
            <a:r>
              <a:rPr lang="he-IL" sz="1600" b="1" dirty="0">
                <a:solidFill>
                  <a:schemeClr val="bg1"/>
                </a:solidFill>
                <a:latin typeface="Assistant" panose="020B0604020202020204" charset="-79"/>
                <a:ea typeface="Times New Roman" panose="02020603050405020304" pitchFamily="18" charset="0"/>
                <a:cs typeface="Assistant" panose="020B0604020202020204" charset="-79"/>
              </a:rPr>
              <a:t>ניתוח בבית חולים שאינו בהסכם:</a:t>
            </a:r>
            <a:r>
              <a:rPr lang="he-IL" sz="1600" dirty="0">
                <a:solidFill>
                  <a:schemeClr val="bg1"/>
                </a:solidFill>
                <a:latin typeface="Assistant" panose="020B0604020202020204" charset="-79"/>
                <a:ea typeface="Times New Roman" panose="02020603050405020304" pitchFamily="18" charset="0"/>
                <a:cs typeface="Assistant" panose="020B0604020202020204" charset="-79"/>
              </a:rPr>
              <a:t> 200% מעלות הניתוח בארץ </a:t>
            </a:r>
            <a:r>
              <a:rPr lang="he-IL" sz="1600" u="sng" dirty="0">
                <a:solidFill>
                  <a:schemeClr val="bg1"/>
                </a:solidFill>
                <a:latin typeface="Assistant" panose="020B0604020202020204" charset="-79"/>
                <a:cs typeface="Assistant" panose="020B0604020202020204" charset="-79"/>
              </a:rPr>
              <a:t>או  350,000 ₪ </a:t>
            </a:r>
            <a:r>
              <a:rPr lang="he-IL" sz="1600" u="sng" dirty="0">
                <a:solidFill>
                  <a:schemeClr val="bg1"/>
                </a:solidFill>
                <a:latin typeface="Assistant" panose="020B0604020202020204" charset="-79"/>
                <a:ea typeface="Times New Roman" panose="02020603050405020304" pitchFamily="18" charset="0"/>
                <a:cs typeface="Assistant" panose="020B0604020202020204" charset="-79"/>
              </a:rPr>
              <a:t>הגבוה מבניהם</a:t>
            </a:r>
            <a:r>
              <a:rPr lang="he-IL" sz="1600" dirty="0">
                <a:solidFill>
                  <a:schemeClr val="bg1"/>
                </a:solidFill>
                <a:latin typeface="Assistant" panose="020B0604020202020204" charset="-79"/>
                <a:ea typeface="Times New Roman" panose="02020603050405020304" pitchFamily="18" charset="0"/>
                <a:cs typeface="Assistant" panose="020B0604020202020204" charset="-79"/>
              </a:rPr>
              <a:t>. </a:t>
            </a:r>
          </a:p>
          <a:p>
            <a:pPr algn="just" rtl="1">
              <a:tabLst>
                <a:tab pos="1371600" algn="l"/>
              </a:tabLst>
            </a:pPr>
            <a:endParaRPr lang="he-IL" sz="1600" dirty="0">
              <a:solidFill>
                <a:schemeClr val="bg1"/>
              </a:solidFill>
              <a:latin typeface="Assistant" panose="020B0604020202020204" charset="-79"/>
              <a:ea typeface="Times New Roman" panose="02020603050405020304" pitchFamily="18" charset="0"/>
              <a:cs typeface="Assistant" panose="020B0604020202020204" charset="-79"/>
            </a:endParaRPr>
          </a:p>
          <a:p>
            <a:pPr algn="just" rtl="1">
              <a:tabLst>
                <a:tab pos="1371600" algn="l"/>
              </a:tabLst>
            </a:pPr>
            <a:r>
              <a:rPr lang="he-IL" sz="1600" b="1" dirty="0">
                <a:solidFill>
                  <a:schemeClr val="bg1"/>
                </a:solidFill>
                <a:latin typeface="Assistant" panose="020B0604020202020204" charset="-79"/>
                <a:ea typeface="Times New Roman" panose="02020603050405020304" pitchFamily="18" charset="0"/>
                <a:cs typeface="Assistant" panose="020B0604020202020204" charset="-79"/>
              </a:rPr>
              <a:t>הוצאות נוספות מכוסות:</a:t>
            </a:r>
          </a:p>
          <a:p>
            <a:pPr marL="285750" indent="-285750" algn="just" defTabSz="914400" rtl="1">
              <a:buFont typeface="Wingdings" panose="05000000000000000000" pitchFamily="2" charset="2"/>
              <a:buChar char="ü"/>
              <a:defRPr/>
            </a:pPr>
            <a:endParaRPr lang="he-IL" sz="1600" u="sng" dirty="0">
              <a:solidFill>
                <a:schemeClr val="bg1"/>
              </a:solidFill>
              <a:highlight>
                <a:srgbClr val="0000FF"/>
              </a:highlight>
              <a:latin typeface="Assistant" panose="020B0604020202020204" charset="-79"/>
              <a:cs typeface="Assistant" panose="020B0604020202020204" charset="-79"/>
            </a:endParaRPr>
          </a:p>
          <a:p>
            <a:pPr marL="285750" indent="-285750" algn="just" defTabSz="914400" rtl="1">
              <a:buFont typeface="Wingdings" panose="05000000000000000000" pitchFamily="2" charset="2"/>
              <a:buChar char="ü"/>
              <a:defRPr/>
            </a:pPr>
            <a:r>
              <a:rPr lang="he-IL" sz="1600" b="1" dirty="0">
                <a:solidFill>
                  <a:schemeClr val="bg1"/>
                </a:solidFill>
                <a:latin typeface="Assistant" pitchFamily="2" charset="-79"/>
                <a:cs typeface="Assistant" pitchFamily="2" charset="-79"/>
              </a:rPr>
              <a:t>הטסה רפואית- </a:t>
            </a:r>
            <a:r>
              <a:rPr lang="he-IL" sz="1600" dirty="0">
                <a:solidFill>
                  <a:schemeClr val="bg1"/>
                </a:solidFill>
                <a:latin typeface="Assistant" pitchFamily="2" charset="-79"/>
                <a:cs typeface="Assistant" pitchFamily="2" charset="-79"/>
              </a:rPr>
              <a:t>תקרת שיפוי בסך 85,000 ₪ </a:t>
            </a:r>
          </a:p>
          <a:p>
            <a:pPr marL="285750" indent="-285750" algn="just" defTabSz="914400" rtl="1">
              <a:buFont typeface="Wingdings" panose="05000000000000000000" pitchFamily="2" charset="2"/>
              <a:buChar char="ü"/>
              <a:defRPr/>
            </a:pPr>
            <a:r>
              <a:rPr lang="he-IL" sz="1600" b="1" dirty="0">
                <a:solidFill>
                  <a:schemeClr val="bg1"/>
                </a:solidFill>
                <a:latin typeface="Assistant" panose="020B0604020202020204" charset="-79"/>
                <a:cs typeface="Assistant" panose="020B0604020202020204" charset="-79"/>
              </a:rPr>
              <a:t>אובדן כושר עבודה מוחלט כתוצאה מניתוח: </a:t>
            </a:r>
            <a:r>
              <a:rPr lang="he-IL" sz="1600" dirty="0">
                <a:solidFill>
                  <a:schemeClr val="bg1"/>
                </a:solidFill>
                <a:latin typeface="Assistant" panose="020B0604020202020204" charset="-79"/>
                <a:cs typeface="Assistant" panose="020B0604020202020204" charset="-79"/>
              </a:rPr>
              <a:t>פיצוי בסך 3,000 ₪ עד 24 חודשים. </a:t>
            </a:r>
          </a:p>
          <a:p>
            <a:pPr marL="285750" indent="-285750" algn="r" rtl="1">
              <a:buFont typeface="Wingdings" panose="05000000000000000000" pitchFamily="2" charset="2"/>
              <a:buChar char="ü"/>
            </a:pPr>
            <a:r>
              <a:rPr lang="he-IL" sz="1600" b="1" dirty="0">
                <a:solidFill>
                  <a:schemeClr val="bg1"/>
                </a:solidFill>
                <a:latin typeface="Assistant" pitchFamily="2" charset="-79"/>
                <a:cs typeface="Assistant" pitchFamily="2" charset="-79"/>
              </a:rPr>
              <a:t>הבאת מומחה מחו"ל- </a:t>
            </a:r>
            <a:r>
              <a:rPr lang="he-IL" sz="1600" dirty="0">
                <a:solidFill>
                  <a:schemeClr val="bg1"/>
                </a:solidFill>
                <a:latin typeface="Assistant" pitchFamily="2" charset="-79"/>
                <a:cs typeface="Assistant" pitchFamily="2" charset="-79"/>
              </a:rPr>
              <a:t>עד 100,000 ₪</a:t>
            </a:r>
          </a:p>
          <a:p>
            <a:pPr marL="342900" indent="-342900" algn="r" rtl="1">
              <a:buFont typeface="Wingdings" panose="05000000000000000000" pitchFamily="2" charset="2"/>
              <a:buChar char="ü"/>
            </a:pPr>
            <a:r>
              <a:rPr lang="he-IL" sz="1600" b="1" dirty="0">
                <a:solidFill>
                  <a:schemeClr val="bg1"/>
                </a:solidFill>
                <a:latin typeface="Assistant" pitchFamily="2" charset="-79"/>
                <a:cs typeface="Assistant" pitchFamily="2" charset="-79"/>
              </a:rPr>
              <a:t>כיסוי להתייעצות ו/או ביקורת בחו"ל לאחר הניתוח</a:t>
            </a:r>
            <a:r>
              <a:rPr lang="he-IL" sz="1600" dirty="0">
                <a:solidFill>
                  <a:schemeClr val="bg1"/>
                </a:solidFill>
                <a:latin typeface="Assistant" pitchFamily="2" charset="-79"/>
                <a:cs typeface="Assistant" pitchFamily="2" charset="-79"/>
              </a:rPr>
              <a:t>: עד 10,000 בגין ההתייעצות (ועד 2 התייעצויות)</a:t>
            </a:r>
            <a:endParaRPr lang="en-US" sz="1600" dirty="0">
              <a:solidFill>
                <a:srgbClr val="FF0000"/>
              </a:solidFill>
              <a:effectLst/>
              <a:latin typeface="Assistant" pitchFamily="2" charset="-79"/>
              <a:ea typeface="Times New Roman" panose="02020603050405020304" pitchFamily="18" charset="0"/>
              <a:cs typeface="Assistant" pitchFamily="2" charset="-79"/>
            </a:endParaRPr>
          </a:p>
          <a:p>
            <a:pPr marL="342900" lvl="0" indent="-342900" algn="r" rtl="1">
              <a:buFont typeface="Wingdings" panose="05000000000000000000" pitchFamily="2" charset="2"/>
              <a:buChar char="ü"/>
              <a:tabLst>
                <a:tab pos="457200" algn="l"/>
              </a:tabLst>
            </a:pPr>
            <a:r>
              <a:rPr lang="he-IL" sz="1600" b="1" dirty="0">
                <a:solidFill>
                  <a:schemeClr val="bg1"/>
                </a:solidFill>
                <a:latin typeface="Assistant" pitchFamily="2" charset="-79"/>
                <a:ea typeface="Calibri" panose="020F0502020204030204" pitchFamily="34" charset="0"/>
                <a:cs typeface="Assistant" pitchFamily="2" charset="-79"/>
              </a:rPr>
              <a:t>פיצוי במקרה של מוות בניתוח- 200,000 ₪ </a:t>
            </a:r>
          </a:p>
          <a:p>
            <a:pPr marL="342900" lvl="0" indent="-342900" algn="r" rtl="1">
              <a:buFont typeface="Wingdings" panose="05000000000000000000" pitchFamily="2" charset="2"/>
              <a:buChar char="ü"/>
              <a:tabLst>
                <a:tab pos="457200" algn="l"/>
              </a:tabLst>
            </a:pPr>
            <a:r>
              <a:rPr lang="he-IL" sz="1600" b="1" dirty="0">
                <a:solidFill>
                  <a:schemeClr val="bg1"/>
                </a:solidFill>
                <a:effectLst/>
                <a:latin typeface="Assistant" pitchFamily="2" charset="-79"/>
                <a:ea typeface="Calibri" panose="020F0502020204030204" pitchFamily="34" charset="0"/>
                <a:cs typeface="Assistant" pitchFamily="2" charset="-79"/>
              </a:rPr>
              <a:t>שכר אח</a:t>
            </a:r>
            <a:r>
              <a:rPr lang="he-IL" sz="1600" b="1" dirty="0">
                <a:solidFill>
                  <a:schemeClr val="bg1"/>
                </a:solidFill>
                <a:latin typeface="Assistant" pitchFamily="2" charset="-79"/>
                <a:ea typeface="Calibri" panose="020F0502020204030204" pitchFamily="34" charset="0"/>
                <a:cs typeface="Assistant" pitchFamily="2" charset="-79"/>
              </a:rPr>
              <a:t>/</a:t>
            </a:r>
            <a:r>
              <a:rPr lang="he-IL" sz="1600" b="1" dirty="0" err="1">
                <a:solidFill>
                  <a:schemeClr val="bg1"/>
                </a:solidFill>
                <a:latin typeface="Assistant" pitchFamily="2" charset="-79"/>
                <a:ea typeface="Calibri" panose="020F0502020204030204" pitchFamily="34" charset="0"/>
                <a:cs typeface="Assistant" pitchFamily="2" charset="-79"/>
              </a:rPr>
              <a:t>ות</a:t>
            </a:r>
            <a:r>
              <a:rPr lang="he-IL" sz="1600" b="1" dirty="0">
                <a:solidFill>
                  <a:schemeClr val="bg1"/>
                </a:solidFill>
                <a:latin typeface="Assistant" pitchFamily="2" charset="-79"/>
                <a:ea typeface="Calibri" panose="020F0502020204030204" pitchFamily="34" charset="0"/>
                <a:cs typeface="Assistant" pitchFamily="2" charset="-79"/>
              </a:rPr>
              <a:t> פרטי/ת לאחר ניתוח – </a:t>
            </a:r>
            <a:r>
              <a:rPr lang="he-IL" sz="1600" dirty="0">
                <a:solidFill>
                  <a:schemeClr val="bg1"/>
                </a:solidFill>
                <a:latin typeface="Assistant" pitchFamily="2" charset="-79"/>
                <a:ea typeface="Calibri" panose="020F0502020204030204" pitchFamily="34" charset="0"/>
                <a:cs typeface="Assistant" pitchFamily="2" charset="-79"/>
              </a:rPr>
              <a:t>עד 600 ₪ ליום ועד 8 ימי אשפוז</a:t>
            </a:r>
          </a:p>
          <a:p>
            <a:pPr marL="342900" lvl="0" indent="-342900" algn="r" rtl="1">
              <a:buFont typeface="Wingdings" panose="05000000000000000000" pitchFamily="2" charset="2"/>
              <a:buChar char="ü"/>
              <a:tabLst>
                <a:tab pos="457200" algn="l"/>
              </a:tabLst>
            </a:pPr>
            <a:r>
              <a:rPr lang="he-IL" sz="1600" b="1" dirty="0">
                <a:solidFill>
                  <a:schemeClr val="bg1"/>
                </a:solidFill>
                <a:latin typeface="Assistant" pitchFamily="2" charset="-79"/>
                <a:ea typeface="Calibri" panose="020F0502020204030204" pitchFamily="34" charset="0"/>
                <a:cs typeface="Assistant" pitchFamily="2" charset="-79"/>
              </a:rPr>
              <a:t>פיצוי בגין הידבקות באיידס או הפטיטיס </a:t>
            </a:r>
            <a:r>
              <a:rPr lang="en-US" sz="1600" b="1" dirty="0">
                <a:solidFill>
                  <a:schemeClr val="bg1"/>
                </a:solidFill>
                <a:latin typeface="Assistant" pitchFamily="2" charset="-79"/>
                <a:ea typeface="Calibri" panose="020F0502020204030204" pitchFamily="34" charset="0"/>
                <a:cs typeface="Assistant" pitchFamily="2" charset="-79"/>
              </a:rPr>
              <a:t>B</a:t>
            </a:r>
            <a:r>
              <a:rPr lang="he-IL" sz="1600" b="1" dirty="0">
                <a:solidFill>
                  <a:schemeClr val="bg1"/>
                </a:solidFill>
                <a:latin typeface="Assistant" pitchFamily="2" charset="-79"/>
                <a:ea typeface="Calibri" panose="020F0502020204030204" pitchFamily="34" charset="0"/>
                <a:cs typeface="Assistant" pitchFamily="2" charset="-79"/>
              </a:rPr>
              <a:t> כתוצאה מניתוח – </a:t>
            </a:r>
            <a:r>
              <a:rPr lang="he-IL" sz="1600" dirty="0">
                <a:solidFill>
                  <a:schemeClr val="bg1"/>
                </a:solidFill>
                <a:latin typeface="Assistant" pitchFamily="2" charset="-79"/>
                <a:ea typeface="Calibri" panose="020F0502020204030204" pitchFamily="34" charset="0"/>
                <a:cs typeface="Assistant" pitchFamily="2" charset="-79"/>
              </a:rPr>
              <a:t>עד 250,000 ₪ </a:t>
            </a:r>
            <a:endParaRPr lang="en-US" sz="1600" dirty="0">
              <a:solidFill>
                <a:schemeClr val="bg1"/>
              </a:solidFill>
              <a:effectLst/>
              <a:latin typeface="Assistant" pitchFamily="2" charset="-79"/>
              <a:ea typeface="Calibri" panose="020F0502020204030204" pitchFamily="34" charset="0"/>
              <a:cs typeface="Assistant" pitchFamily="2" charset="-79"/>
            </a:endParaRPr>
          </a:p>
          <a:p>
            <a:pPr marL="285750" indent="-285750" algn="just" defTabSz="914400" rtl="1">
              <a:buFont typeface="Wingdings" panose="05000000000000000000" pitchFamily="2" charset="2"/>
              <a:buChar char="ü"/>
              <a:defRPr/>
            </a:pPr>
            <a:endParaRPr lang="en-US" sz="1600" dirty="0">
              <a:solidFill>
                <a:schemeClr val="bg1"/>
              </a:solidFill>
              <a:latin typeface="Assistant" panose="020B0604020202020204" charset="-79"/>
              <a:cs typeface="Assistant" panose="020B0604020202020204" charset="-79"/>
            </a:endParaRPr>
          </a:p>
          <a:p>
            <a:endParaRPr lang="he-IL" sz="1600" dirty="0">
              <a:solidFill>
                <a:schemeClr val="bg1"/>
              </a:solidFill>
              <a:latin typeface="Assistant" panose="020B0604020202020204" charset="-79"/>
              <a:cs typeface="Assistant" panose="020B0604020202020204" charset="-79"/>
            </a:endParaRPr>
          </a:p>
          <a:p>
            <a:pPr marL="285750" indent="-285750" algn="just" defTabSz="914400" rtl="1">
              <a:buFont typeface="Wingdings" panose="05000000000000000000" pitchFamily="2" charset="2"/>
              <a:buChar char="ü"/>
              <a:defRPr/>
            </a:pPr>
            <a:endParaRPr lang="he-IL" sz="1600" dirty="0">
              <a:solidFill>
                <a:schemeClr val="bg1"/>
              </a:solidFill>
              <a:latin typeface="Assistant" panose="020B0604020202020204" charset="-79"/>
              <a:cs typeface="Assistant" panose="020B0604020202020204" charset="-79"/>
            </a:endParaRPr>
          </a:p>
        </p:txBody>
      </p:sp>
      <p:pic>
        <p:nvPicPr>
          <p:cNvPr id="3" name="Picture 2" descr="לוגו הטכניון - paamonim">
            <a:extLst>
              <a:ext uri="{FF2B5EF4-FFF2-40B4-BE49-F238E27FC236}">
                <a16:creationId xmlns:a16="http://schemas.microsoft.com/office/drawing/2014/main" id="{856E7FA2-3610-1554-57C9-19CC311310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07" y="32665"/>
            <a:ext cx="1431899" cy="69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859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949D81-6C22-44F7-8626-4E2BCECA924D}"/>
              </a:ext>
            </a:extLst>
          </p:cNvPr>
          <p:cNvSpPr/>
          <p:nvPr/>
        </p:nvSpPr>
        <p:spPr>
          <a:xfrm>
            <a:off x="0" y="0"/>
            <a:ext cx="9151574" cy="4878237"/>
          </a:xfrm>
          <a:prstGeom prst="rect">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495D15-8FC0-4363-8B0F-E65BB0DF7136}"/>
              </a:ext>
            </a:extLst>
          </p:cNvPr>
          <p:cNvSpPr/>
          <p:nvPr/>
        </p:nvSpPr>
        <p:spPr>
          <a:xfrm>
            <a:off x="0" y="4878237"/>
            <a:ext cx="9144000" cy="256168"/>
          </a:xfrm>
          <a:prstGeom prst="rect">
            <a:avLst/>
          </a:prstGeom>
          <a:solidFill>
            <a:srgbClr val="0E2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Speech Bubble: Rectangle 13">
            <a:extLst>
              <a:ext uri="{FF2B5EF4-FFF2-40B4-BE49-F238E27FC236}">
                <a16:creationId xmlns:a16="http://schemas.microsoft.com/office/drawing/2014/main" id="{D42CC8C6-7B4D-4E30-9ADA-A7BDFF9EE3A2}"/>
              </a:ext>
            </a:extLst>
          </p:cNvPr>
          <p:cNvSpPr/>
          <p:nvPr/>
        </p:nvSpPr>
        <p:spPr>
          <a:xfrm>
            <a:off x="2819400" y="-22241"/>
            <a:ext cx="6354581" cy="447665"/>
          </a:xfrm>
          <a:prstGeom prst="wedgeRectCallout">
            <a:avLst>
              <a:gd name="adj1" fmla="val -55332"/>
              <a:gd name="adj2" fmla="val 241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he-IL" sz="2400" b="1" dirty="0">
                <a:solidFill>
                  <a:srgbClr val="43A1C3"/>
                </a:solidFill>
                <a:latin typeface="Assistant" panose="020B0604020202020204" charset="-79"/>
                <a:cs typeface="Assistant" panose="020B0604020202020204" charset="-79"/>
              </a:rPr>
              <a:t>    </a:t>
            </a:r>
            <a:r>
              <a:rPr lang="he-IL" sz="2800" b="1" dirty="0">
                <a:solidFill>
                  <a:srgbClr val="43A1C3"/>
                </a:solidFill>
                <a:latin typeface="Assistant" panose="020B0604020202020204" charset="-79"/>
                <a:cs typeface="Assistant" panose="020B0604020202020204" charset="-79"/>
              </a:rPr>
              <a:t>התייעצויות, בדיקות והחזר הוצאות רפואיות</a:t>
            </a:r>
            <a:endParaRPr lang="en-US" sz="3200" b="1" dirty="0">
              <a:solidFill>
                <a:srgbClr val="43A1C3"/>
              </a:solidFill>
              <a:latin typeface="Assistant" panose="020B0604020202020204" charset="-79"/>
              <a:cs typeface="Assistant" panose="020B0604020202020204" charset="-79"/>
            </a:endParaRPr>
          </a:p>
        </p:txBody>
      </p:sp>
      <p:sp>
        <p:nvSpPr>
          <p:cNvPr id="3" name="כותרת 1">
            <a:extLst>
              <a:ext uri="{FF2B5EF4-FFF2-40B4-BE49-F238E27FC236}">
                <a16:creationId xmlns:a16="http://schemas.microsoft.com/office/drawing/2014/main" id="{5B5B3AE3-86C4-4639-B44B-5C4B214A072B}"/>
              </a:ext>
            </a:extLst>
          </p:cNvPr>
          <p:cNvSpPr txBox="1">
            <a:spLocks/>
          </p:cNvSpPr>
          <p:nvPr/>
        </p:nvSpPr>
        <p:spPr>
          <a:xfrm>
            <a:off x="46686" y="-256168"/>
            <a:ext cx="9151574"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rtl="1"/>
            <a:endParaRPr lang="he-IL" sz="3600" dirty="0">
              <a:ln w="9525">
                <a:noFill/>
                <a:round/>
                <a:headEnd/>
                <a:tailEnd/>
              </a:ln>
              <a:solidFill>
                <a:srgbClr val="309AC2"/>
              </a:solidFill>
              <a:latin typeface="Assistant" panose="00000500000000000000" pitchFamily="2" charset="-79"/>
              <a:cs typeface="Assistant" panose="00000500000000000000" pitchFamily="2" charset="-79"/>
            </a:endParaRPr>
          </a:p>
        </p:txBody>
      </p:sp>
      <p:sp>
        <p:nvSpPr>
          <p:cNvPr id="10" name="TextBox 9">
            <a:extLst>
              <a:ext uri="{FF2B5EF4-FFF2-40B4-BE49-F238E27FC236}">
                <a16:creationId xmlns:a16="http://schemas.microsoft.com/office/drawing/2014/main" id="{D0E9245B-7C20-426D-AB6B-8B06BAAFE063}"/>
              </a:ext>
            </a:extLst>
          </p:cNvPr>
          <p:cNvSpPr txBox="1"/>
          <p:nvPr/>
        </p:nvSpPr>
        <p:spPr>
          <a:xfrm>
            <a:off x="250540" y="443516"/>
            <a:ext cx="9151574" cy="4108817"/>
          </a:xfrm>
          <a:prstGeom prst="rect">
            <a:avLst/>
          </a:prstGeom>
          <a:noFill/>
        </p:spPr>
        <p:txBody>
          <a:bodyPr wrap="square">
            <a:spAutoFit/>
          </a:bodyPr>
          <a:lstStyle/>
          <a:p>
            <a:pPr marL="742939" lvl="1" indent="-285750" algn="just" rtl="1">
              <a:buFont typeface="Wingdings" panose="05000000000000000000" pitchFamily="2" charset="2"/>
              <a:buChar char="ü"/>
            </a:pPr>
            <a:endParaRPr lang="he-IL" sz="1600" b="1" dirty="0">
              <a:solidFill>
                <a:schemeClr val="bg1"/>
              </a:solidFill>
              <a:highlight>
                <a:srgbClr val="0000FF"/>
              </a:highlight>
              <a:latin typeface="Assistant" panose="020B0604020202020204" charset="-79"/>
              <a:cs typeface="Assistant" panose="020B0604020202020204" charset="-79"/>
            </a:endParaRPr>
          </a:p>
          <a:p>
            <a:pPr marL="742939" lvl="1" indent="-285750" algn="just"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התייעצות עם רופא מומחה </a:t>
            </a:r>
            <a:r>
              <a:rPr lang="he-IL" sz="1400" dirty="0">
                <a:solidFill>
                  <a:schemeClr val="bg1"/>
                </a:solidFill>
                <a:latin typeface="Assistant" panose="020B0604020202020204" charset="-79"/>
                <a:cs typeface="Assistant" panose="020B0604020202020204" charset="-79"/>
              </a:rPr>
              <a:t>–1,200 ₪ להתייעצות (ועד 4 התייעצויות בשנה)</a:t>
            </a:r>
            <a:endParaRPr lang="en-US" sz="1400" dirty="0">
              <a:solidFill>
                <a:schemeClr val="bg1"/>
              </a:solidFill>
              <a:latin typeface="Assistant" panose="020B0604020202020204" charset="-79"/>
              <a:cs typeface="Assistant" panose="020B0604020202020204" charset="-79"/>
            </a:endParaRPr>
          </a:p>
          <a:p>
            <a:pPr marL="742939" lvl="1" indent="-285750" algn="just"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בדיקות רפואיות אבחנתיות </a:t>
            </a:r>
            <a:r>
              <a:rPr lang="he-IL" sz="1400" dirty="0">
                <a:solidFill>
                  <a:schemeClr val="bg1"/>
                </a:solidFill>
                <a:latin typeface="Assistant" panose="020B0604020202020204" charset="-79"/>
                <a:cs typeface="Assistant" panose="020B0604020202020204" charset="-79"/>
              </a:rPr>
              <a:t>–14,000 ₪ בשנה</a:t>
            </a:r>
          </a:p>
          <a:p>
            <a:pPr marL="742939" lvl="1" indent="-285750" algn="just"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כיסוי לחוות דעת שניה בארץ ו/או בחו"ל:</a:t>
            </a:r>
            <a:r>
              <a:rPr lang="he-IL" sz="1400" dirty="0">
                <a:solidFill>
                  <a:schemeClr val="bg1"/>
                </a:solidFill>
                <a:latin typeface="Assistant" panose="020B0604020202020204" charset="-79"/>
                <a:cs typeface="Assistant" panose="020B0604020202020204" charset="-79"/>
              </a:rPr>
              <a:t> עד 6,500 ₪ להתייעצות וכן עד 4,500 ₪ אם נדרש לטוס לחו"ל לקבל את </a:t>
            </a:r>
            <a:r>
              <a:rPr lang="he-IL" sz="1400" dirty="0" err="1">
                <a:solidFill>
                  <a:schemeClr val="bg1"/>
                </a:solidFill>
                <a:latin typeface="Assistant" panose="020B0604020202020204" charset="-79"/>
                <a:cs typeface="Assistant" panose="020B0604020202020204" charset="-79"/>
              </a:rPr>
              <a:t>חווה"ד</a:t>
            </a:r>
            <a:endParaRPr lang="he-IL" sz="1400" b="1" dirty="0">
              <a:solidFill>
                <a:schemeClr val="bg1"/>
              </a:solidFill>
              <a:latin typeface="Assistant" panose="020B0604020202020204" charset="-79"/>
              <a:cs typeface="Assistant" panose="020B0604020202020204" charset="-79"/>
            </a:endParaRPr>
          </a:p>
          <a:p>
            <a:pPr lvl="1" algn="just" rtl="1"/>
            <a:endParaRPr lang="he-IL" sz="1400" dirty="0">
              <a:solidFill>
                <a:schemeClr val="bg1"/>
              </a:solidFill>
              <a:latin typeface="Assistant" panose="020B0604020202020204" charset="-79"/>
              <a:cs typeface="Assistant" panose="020B0604020202020204" charset="-79"/>
            </a:endParaRPr>
          </a:p>
          <a:p>
            <a:pPr lvl="1" algn="just" rtl="1"/>
            <a:r>
              <a:rPr lang="he-IL" sz="2000" u="sng" dirty="0">
                <a:solidFill>
                  <a:schemeClr val="bg1"/>
                </a:solidFill>
                <a:latin typeface="Assistant" panose="020B0604020202020204" charset="-79"/>
                <a:cs typeface="Assistant" panose="020B0604020202020204" charset="-79"/>
              </a:rPr>
              <a:t>החזר הוצאות רפואיות (שיפוי בגין מחלה קשה):</a:t>
            </a:r>
          </a:p>
          <a:p>
            <a:pPr marL="742939" lvl="1" indent="-285750" algn="just" rtl="1">
              <a:buFont typeface="Wingdings" panose="05000000000000000000" pitchFamily="2" charset="2"/>
              <a:buChar char="ü"/>
            </a:pPr>
            <a:endParaRPr lang="he-IL" sz="1400" b="1" dirty="0">
              <a:solidFill>
                <a:schemeClr val="bg1"/>
              </a:solidFill>
              <a:highlight>
                <a:srgbClr val="0000FF"/>
              </a:highlight>
              <a:latin typeface="Assistant" panose="020B0604020202020204" charset="-79"/>
              <a:cs typeface="Assistant" panose="020B0604020202020204" charset="-79"/>
            </a:endParaRPr>
          </a:p>
          <a:p>
            <a:pPr marL="742939" lvl="1" indent="-285750" algn="just"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מקרה הביטוח: </a:t>
            </a:r>
            <a:r>
              <a:rPr lang="he-IL" sz="1400" dirty="0">
                <a:solidFill>
                  <a:schemeClr val="bg1"/>
                </a:solidFill>
                <a:latin typeface="Assistant" panose="020B0604020202020204" charset="-79"/>
                <a:cs typeface="Assistant" panose="020B0604020202020204" charset="-79"/>
              </a:rPr>
              <a:t>אחת מתוך 32 מחלות, כולל סרטן, טרשת נפוצה, ניתוח מעקפי לב, שבץ מוחי, גידול שפיר על המוח, פרקינסון ועוד - אשר אובחנו במבוטח במהלך תקופת הביטוח</a:t>
            </a:r>
            <a:endParaRPr lang="en-US" sz="100" b="1" dirty="0">
              <a:solidFill>
                <a:schemeClr val="bg1"/>
              </a:solidFill>
              <a:latin typeface="Assistant" panose="020B0604020202020204" charset="-79"/>
              <a:cs typeface="Assistant" panose="020B0604020202020204" charset="-79"/>
            </a:endParaRPr>
          </a:p>
          <a:p>
            <a:pPr marL="742939" lvl="1" indent="-285750" algn="just" rtl="1">
              <a:buFont typeface="Wingdings" panose="05000000000000000000" pitchFamily="2" charset="2"/>
              <a:buChar char="ü"/>
            </a:pPr>
            <a:endParaRPr lang="he-IL" sz="1400" b="1" dirty="0">
              <a:solidFill>
                <a:schemeClr val="bg1"/>
              </a:solidFill>
              <a:latin typeface="Assistant" panose="020B0604020202020204" charset="-79"/>
              <a:cs typeface="Assistant" panose="020B0604020202020204" charset="-79"/>
            </a:endParaRPr>
          </a:p>
          <a:p>
            <a:pPr marL="742939" lvl="1" indent="-285750" algn="just"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חבות המבטח: </a:t>
            </a:r>
            <a:r>
              <a:rPr lang="he-IL" sz="1400" dirty="0">
                <a:solidFill>
                  <a:schemeClr val="bg1"/>
                </a:solidFill>
                <a:latin typeface="Assistant" panose="020B0604020202020204" charset="-79"/>
                <a:cs typeface="Assistant" panose="020B0604020202020204" charset="-79"/>
              </a:rPr>
              <a:t>שיפוי בגובה 80%  מ"הוצאות הרפואיות" אותם שילם המבוטח ועד 30,000 ₪ למקרה ביטוח. סכום זה יתחדש לאחר 30 חודשים מיום תחילת הביטוח.</a:t>
            </a:r>
          </a:p>
          <a:p>
            <a:pPr marL="628639" lvl="1" indent="-171450" algn="just" rtl="1">
              <a:buFont typeface="Wingdings" panose="05000000000000000000" pitchFamily="2" charset="2"/>
              <a:buChar char="ü"/>
            </a:pPr>
            <a:endParaRPr lang="en-US" sz="100" dirty="0">
              <a:solidFill>
                <a:schemeClr val="bg1"/>
              </a:solidFill>
              <a:latin typeface="Assistant" panose="020B0604020202020204" charset="-79"/>
              <a:cs typeface="Assistant" panose="020B0604020202020204" charset="-79"/>
            </a:endParaRPr>
          </a:p>
          <a:p>
            <a:pPr marL="742939" lvl="1" indent="-285750" algn="just" rtl="1">
              <a:buFont typeface="Wingdings" panose="05000000000000000000" pitchFamily="2" charset="2"/>
              <a:buChar char="ü"/>
            </a:pPr>
            <a:endParaRPr lang="he-IL" sz="1400" b="1" dirty="0">
              <a:solidFill>
                <a:schemeClr val="bg1"/>
              </a:solidFill>
              <a:latin typeface="Assistant" panose="020B0604020202020204" charset="-79"/>
              <a:cs typeface="Assistant" panose="020B0604020202020204" charset="-79"/>
            </a:endParaRPr>
          </a:p>
          <a:p>
            <a:pPr marL="742939" lvl="1" indent="-285750" algn="just"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הגדרת הוצאות רפואיות:  </a:t>
            </a:r>
            <a:r>
              <a:rPr lang="he-IL" sz="1400" dirty="0">
                <a:solidFill>
                  <a:schemeClr val="bg1"/>
                </a:solidFill>
                <a:latin typeface="Assistant" panose="020B0604020202020204" charset="-79"/>
                <a:cs typeface="Assistant" panose="020B0604020202020204" charset="-79"/>
              </a:rPr>
              <a:t>הוצאות כגון תשלום עבור </a:t>
            </a:r>
            <a:r>
              <a:rPr lang="he-IL" sz="1400" b="1" dirty="0">
                <a:solidFill>
                  <a:schemeClr val="bg1"/>
                </a:solidFill>
                <a:latin typeface="Assistant" panose="020B0604020202020204" charset="-79"/>
                <a:cs typeface="Assistant" panose="020B0604020202020204" charset="-79"/>
              </a:rPr>
              <a:t>טיפול או שירות רפואי, מניעת הישנות המחלה או החמרתה, עלות אשפוז בבית חולים והוצאות בגין שירותים אותם קיבל המבוטח במהלך האשפוז</a:t>
            </a:r>
            <a:r>
              <a:rPr lang="he-IL" sz="1400" dirty="0">
                <a:solidFill>
                  <a:schemeClr val="bg1"/>
                </a:solidFill>
                <a:latin typeface="Assistant" panose="020B0604020202020204" charset="-79"/>
                <a:cs typeface="Assistant" panose="020B0604020202020204" charset="-79"/>
              </a:rPr>
              <a:t>, כולל שירותי סיוע והשגחה,</a:t>
            </a:r>
            <a:r>
              <a:rPr lang="en-GB" sz="1400" dirty="0">
                <a:solidFill>
                  <a:schemeClr val="bg1"/>
                </a:solidFill>
                <a:latin typeface="Assistant" panose="020B0604020202020204" charset="-79"/>
                <a:cs typeface="Assistant" panose="020B0604020202020204" charset="-79"/>
              </a:rPr>
              <a:t> </a:t>
            </a:r>
            <a:r>
              <a:rPr lang="he-IL" sz="1400" b="1" dirty="0">
                <a:solidFill>
                  <a:schemeClr val="bg1"/>
                </a:solidFill>
                <a:latin typeface="Assistant" panose="020B0604020202020204" charset="-79"/>
                <a:cs typeface="Assistant" panose="020B0604020202020204" charset="-79"/>
              </a:rPr>
              <a:t>ניתוחים</a:t>
            </a:r>
            <a:r>
              <a:rPr lang="he-IL" sz="1400" dirty="0">
                <a:solidFill>
                  <a:schemeClr val="bg1"/>
                </a:solidFill>
                <a:latin typeface="Assistant" panose="020B0604020202020204" charset="-79"/>
                <a:cs typeface="Assistant" panose="020B0604020202020204" charset="-79"/>
              </a:rPr>
              <a:t>,</a:t>
            </a:r>
            <a:r>
              <a:rPr lang="en-GB" sz="1400" dirty="0">
                <a:solidFill>
                  <a:schemeClr val="bg1"/>
                </a:solidFill>
                <a:latin typeface="Assistant" panose="020B0604020202020204" charset="-79"/>
                <a:cs typeface="Assistant" panose="020B0604020202020204" charset="-79"/>
              </a:rPr>
              <a:t> </a:t>
            </a:r>
            <a:r>
              <a:rPr lang="he-IL" sz="1400" b="1" dirty="0">
                <a:solidFill>
                  <a:schemeClr val="bg1"/>
                </a:solidFill>
                <a:latin typeface="Assistant" panose="020B0604020202020204" charset="-79"/>
                <a:cs typeface="Assistant" panose="020B0604020202020204" charset="-79"/>
              </a:rPr>
              <a:t>טיפולים מחליפי ניתוח,</a:t>
            </a:r>
            <a:r>
              <a:rPr lang="en-GB" sz="1400" dirty="0">
                <a:solidFill>
                  <a:schemeClr val="bg1"/>
                </a:solidFill>
                <a:latin typeface="Assistant" panose="020B0604020202020204" charset="-79"/>
                <a:cs typeface="Assistant" panose="020B0604020202020204" charset="-79"/>
              </a:rPr>
              <a:t> </a:t>
            </a:r>
            <a:r>
              <a:rPr lang="he-IL" sz="1400" dirty="0">
                <a:solidFill>
                  <a:schemeClr val="bg1"/>
                </a:solidFill>
                <a:latin typeface="Assistant" panose="020B0604020202020204" charset="-79"/>
                <a:cs typeface="Assistant" panose="020B0604020202020204" charset="-79"/>
              </a:rPr>
              <a:t>תרופות, </a:t>
            </a:r>
            <a:r>
              <a:rPr lang="he-IL" sz="1400" b="1" dirty="0">
                <a:solidFill>
                  <a:schemeClr val="bg1"/>
                </a:solidFill>
                <a:latin typeface="Assistant" panose="020B0604020202020204" charset="-79"/>
                <a:cs typeface="Assistant" panose="020B0604020202020204" charset="-79"/>
              </a:rPr>
              <a:t>תוספי מזון וויטמינים, התייעצויות עם מומחים, בדיקות רפואיות, טיפולים מתחום הרפואה המשלימה, הוצאות בגין טיפולי שיקום ופיזיותרפיה,</a:t>
            </a:r>
            <a:r>
              <a:rPr lang="he-IL" sz="1400" dirty="0">
                <a:solidFill>
                  <a:schemeClr val="bg1"/>
                </a:solidFill>
                <a:latin typeface="Assistant" panose="020B0604020202020204" charset="-79"/>
                <a:cs typeface="Assistant" panose="020B0604020202020204" charset="-79"/>
              </a:rPr>
              <a:t> על פי הוראת הרופא המטפל, ועוד</a:t>
            </a:r>
            <a:r>
              <a:rPr lang="en-GB" sz="1400" dirty="0">
                <a:solidFill>
                  <a:schemeClr val="bg1"/>
                </a:solidFill>
                <a:latin typeface="Assistant" panose="020B0604020202020204" charset="-79"/>
                <a:cs typeface="Assistant" panose="020B0604020202020204" charset="-79"/>
              </a:rPr>
              <a:t>.</a:t>
            </a:r>
            <a:endParaRPr lang="he-IL" sz="1400" dirty="0">
              <a:solidFill>
                <a:schemeClr val="bg1"/>
              </a:solidFill>
              <a:latin typeface="Assistant" panose="020B0604020202020204" charset="-79"/>
              <a:cs typeface="Assistant" panose="020B0604020202020204" charset="-79"/>
            </a:endParaRPr>
          </a:p>
          <a:p>
            <a:pPr marL="0" lvl="1" algn="just" defTabSz="914400" rtl="1">
              <a:defRPr/>
            </a:pPr>
            <a:endParaRPr lang="he-IL" sz="1400" b="1" dirty="0">
              <a:solidFill>
                <a:schemeClr val="bg1"/>
              </a:solidFill>
              <a:latin typeface="Assistant" panose="020B0604020202020204" charset="-79"/>
              <a:cs typeface="Assistant" panose="020B0604020202020204" charset="-79"/>
            </a:endParaRPr>
          </a:p>
        </p:txBody>
      </p:sp>
      <p:pic>
        <p:nvPicPr>
          <p:cNvPr id="5" name="Picture 2" descr="לוגו הטכניון - paamonim">
            <a:extLst>
              <a:ext uri="{FF2B5EF4-FFF2-40B4-BE49-F238E27FC236}">
                <a16:creationId xmlns:a16="http://schemas.microsoft.com/office/drawing/2014/main" id="{64217804-E7A1-C96C-5D6A-87C582C60A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07" y="32665"/>
            <a:ext cx="1431899" cy="69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099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FAF83F-D018-46CF-A74F-5DD3F4867B11}"/>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20393"/>
          <a:stretch/>
        </p:blipFill>
        <p:spPr>
          <a:xfrm>
            <a:off x="15146" y="0"/>
            <a:ext cx="9174731" cy="4869142"/>
          </a:xfrm>
          <a:prstGeom prst="rect">
            <a:avLst/>
          </a:prstGeom>
        </p:spPr>
      </p:pic>
      <p:sp>
        <p:nvSpPr>
          <p:cNvPr id="9" name="Rectangle 8">
            <a:extLst>
              <a:ext uri="{FF2B5EF4-FFF2-40B4-BE49-F238E27FC236}">
                <a16:creationId xmlns:a16="http://schemas.microsoft.com/office/drawing/2014/main" id="{4B892EC1-75AF-4E13-94BB-6B385D724B2F}"/>
              </a:ext>
            </a:extLst>
          </p:cNvPr>
          <p:cNvSpPr/>
          <p:nvPr/>
        </p:nvSpPr>
        <p:spPr>
          <a:xfrm>
            <a:off x="45878" y="9095"/>
            <a:ext cx="9143999" cy="21118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כותרת 1">
            <a:extLst>
              <a:ext uri="{FF2B5EF4-FFF2-40B4-BE49-F238E27FC236}">
                <a16:creationId xmlns:a16="http://schemas.microsoft.com/office/drawing/2014/main" id="{B306E197-1ABE-46E2-BCDA-816D8B7D44D3}"/>
              </a:ext>
            </a:extLst>
          </p:cNvPr>
          <p:cNvSpPr txBox="1">
            <a:spLocks/>
          </p:cNvSpPr>
          <p:nvPr/>
        </p:nvSpPr>
        <p:spPr>
          <a:xfrm>
            <a:off x="-7574" y="93296"/>
            <a:ext cx="9151574"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he-IL" sz="6000" dirty="0">
              <a:ln w="9525">
                <a:noFill/>
                <a:round/>
                <a:headEnd/>
                <a:tailEnd/>
              </a:ln>
              <a:solidFill>
                <a:schemeClr val="bg1"/>
              </a:solidFill>
              <a:latin typeface="Assistant" panose="00000500000000000000" pitchFamily="2" charset="-79"/>
              <a:cs typeface="Assistant" panose="00000500000000000000" pitchFamily="2" charset="-79"/>
            </a:endParaRPr>
          </a:p>
        </p:txBody>
      </p:sp>
      <p:sp>
        <p:nvSpPr>
          <p:cNvPr id="18" name="Rectangle 17">
            <a:extLst>
              <a:ext uri="{FF2B5EF4-FFF2-40B4-BE49-F238E27FC236}">
                <a16:creationId xmlns:a16="http://schemas.microsoft.com/office/drawing/2014/main" id="{13E9801D-1D76-4442-9348-D306C1F7BBBF}"/>
              </a:ext>
            </a:extLst>
          </p:cNvPr>
          <p:cNvSpPr/>
          <p:nvPr/>
        </p:nvSpPr>
        <p:spPr>
          <a:xfrm>
            <a:off x="3563888" y="2677"/>
            <a:ext cx="2016224" cy="181238"/>
          </a:xfrm>
          <a:prstGeom prst="rect">
            <a:avLst/>
          </a:prstGeom>
          <a:solidFill>
            <a:srgbClr val="309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495D15-8FC0-4363-8B0F-E65BB0DF7136}"/>
              </a:ext>
            </a:extLst>
          </p:cNvPr>
          <p:cNvSpPr/>
          <p:nvPr/>
        </p:nvSpPr>
        <p:spPr>
          <a:xfrm>
            <a:off x="0" y="4878237"/>
            <a:ext cx="9144000" cy="256168"/>
          </a:xfrm>
          <a:prstGeom prst="rect">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2" name="תיבת טקסט 11">
            <a:extLst>
              <a:ext uri="{FF2B5EF4-FFF2-40B4-BE49-F238E27FC236}">
                <a16:creationId xmlns:a16="http://schemas.microsoft.com/office/drawing/2014/main" id="{7E5896CC-9572-4547-851E-8EA8CB180195}"/>
              </a:ext>
            </a:extLst>
          </p:cNvPr>
          <p:cNvSpPr txBox="1"/>
          <p:nvPr/>
        </p:nvSpPr>
        <p:spPr>
          <a:xfrm>
            <a:off x="1659913" y="476843"/>
            <a:ext cx="5816600" cy="1015663"/>
          </a:xfrm>
          <a:prstGeom prst="rect">
            <a:avLst/>
          </a:prstGeom>
          <a:noFill/>
        </p:spPr>
        <p:txBody>
          <a:bodyPr wrap="square">
            <a:spAutoFit/>
          </a:bodyPr>
          <a:lstStyle/>
          <a:p>
            <a:pPr algn="ctr" rtl="1"/>
            <a:r>
              <a:rPr lang="he-IL" sz="6000" b="1" kern="10" dirty="0">
                <a:ln w="9525">
                  <a:noFill/>
                  <a:round/>
                  <a:headEnd/>
                  <a:tailEnd/>
                </a:ln>
                <a:solidFill>
                  <a:schemeClr val="bg1"/>
                </a:solidFill>
                <a:latin typeface="Assistant" panose="00000500000000000000" pitchFamily="2" charset="-79"/>
                <a:cs typeface="Assistant" panose="00000500000000000000" pitchFamily="2" charset="-79"/>
              </a:rPr>
              <a:t>רובד הרחבה 1</a:t>
            </a:r>
            <a:endParaRPr lang="he-IL" sz="4800" b="1" dirty="0">
              <a:ln w="9525">
                <a:noFill/>
                <a:round/>
                <a:headEnd/>
                <a:tailEnd/>
              </a:ln>
              <a:solidFill>
                <a:schemeClr val="bg1"/>
              </a:solidFill>
              <a:latin typeface="Assistant" panose="00000500000000000000" pitchFamily="2" charset="-79"/>
              <a:cs typeface="Assistant" panose="00000500000000000000" pitchFamily="2" charset="-79"/>
            </a:endParaRPr>
          </a:p>
        </p:txBody>
      </p:sp>
      <p:pic>
        <p:nvPicPr>
          <p:cNvPr id="3" name="Picture 2" descr="לוגו הטכניון - paamonim">
            <a:extLst>
              <a:ext uri="{FF2B5EF4-FFF2-40B4-BE49-F238E27FC236}">
                <a16:creationId xmlns:a16="http://schemas.microsoft.com/office/drawing/2014/main" id="{E8F454B1-F414-B235-9F87-75499CC1D9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707" y="32665"/>
            <a:ext cx="1431899" cy="69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886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FA0915-BF9B-45F7-804A-3A28E3AC5C81}"/>
              </a:ext>
            </a:extLst>
          </p:cNvPr>
          <p:cNvSpPr/>
          <p:nvPr/>
        </p:nvSpPr>
        <p:spPr>
          <a:xfrm>
            <a:off x="-30899" y="0"/>
            <a:ext cx="9151574" cy="4984836"/>
          </a:xfrm>
          <a:prstGeom prst="rect">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495D15-8FC0-4363-8B0F-E65BB0DF7136}"/>
              </a:ext>
            </a:extLst>
          </p:cNvPr>
          <p:cNvSpPr/>
          <p:nvPr/>
        </p:nvSpPr>
        <p:spPr>
          <a:xfrm>
            <a:off x="0" y="4878237"/>
            <a:ext cx="9144000" cy="256168"/>
          </a:xfrm>
          <a:prstGeom prst="rect">
            <a:avLst/>
          </a:prstGeom>
          <a:solidFill>
            <a:srgbClr val="0E2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TextBox 13">
            <a:extLst>
              <a:ext uri="{FF2B5EF4-FFF2-40B4-BE49-F238E27FC236}">
                <a16:creationId xmlns:a16="http://schemas.microsoft.com/office/drawing/2014/main" id="{1E5246B3-8413-4C7B-B64E-5928C17BFC75}"/>
              </a:ext>
            </a:extLst>
          </p:cNvPr>
          <p:cNvSpPr txBox="1"/>
          <p:nvPr/>
        </p:nvSpPr>
        <p:spPr>
          <a:xfrm>
            <a:off x="763561" y="614656"/>
            <a:ext cx="8151839" cy="4639732"/>
          </a:xfrm>
          <a:prstGeom prst="rect">
            <a:avLst/>
          </a:prstGeom>
          <a:noFill/>
        </p:spPr>
        <p:txBody>
          <a:bodyPr wrap="square" rtlCol="0">
            <a:spAutoFit/>
          </a:bodyPr>
          <a:lstStyle/>
          <a:p>
            <a:pPr algn="r" rtl="1"/>
            <a:endParaRPr lang="he-IL" sz="1100" b="1" dirty="0">
              <a:solidFill>
                <a:schemeClr val="bg1"/>
              </a:solidFill>
              <a:latin typeface="Assistant" panose="020B0604020202020204" charset="-79"/>
              <a:cs typeface="Assistant" panose="020B0604020202020204" charset="-79"/>
            </a:endParaRPr>
          </a:p>
          <a:p>
            <a:pPr algn="r" rtl="1">
              <a:spcAft>
                <a:spcPts val="0"/>
              </a:spcAft>
            </a:pPr>
            <a:r>
              <a:rPr lang="he-IL" sz="1100" dirty="0">
                <a:solidFill>
                  <a:schemeClr val="bg1"/>
                </a:solidFill>
                <a:latin typeface="Assistant" panose="020B0604020202020204" charset="-79"/>
                <a:cs typeface="Assistant" panose="020B0604020202020204" charset="-79"/>
              </a:rPr>
              <a:t> </a:t>
            </a:r>
            <a:endParaRPr lang="he-IL" sz="1600" b="1" dirty="0">
              <a:solidFill>
                <a:schemeClr val="bg1"/>
              </a:solidFill>
              <a:latin typeface="Assistant" panose="020B0604020202020204" charset="-79"/>
              <a:cs typeface="Assistant" panose="020B0604020202020204" charset="-79"/>
            </a:endParaRPr>
          </a:p>
          <a:p>
            <a:pPr marL="285750" indent="-285750" algn="r" rtl="1">
              <a:spcAft>
                <a:spcPts val="0"/>
              </a:spcAft>
              <a:buFont typeface="Wingdings" panose="05000000000000000000" pitchFamily="2" charset="2"/>
              <a:buChar char="ü"/>
            </a:pPr>
            <a:r>
              <a:rPr lang="he-IL" sz="1600" b="1" dirty="0">
                <a:solidFill>
                  <a:schemeClr val="bg1"/>
                </a:solidFill>
                <a:latin typeface="Assistant" panose="020B0604020202020204" charset="-79"/>
                <a:cs typeface="Assistant" panose="020B0604020202020204" charset="-79"/>
              </a:rPr>
              <a:t>3 התייעצויות בכל שנת ביטוח</a:t>
            </a:r>
            <a:endParaRPr lang="en-US" sz="1600" b="1" dirty="0">
              <a:solidFill>
                <a:schemeClr val="bg1"/>
              </a:solidFill>
              <a:latin typeface="Assistant" panose="020B0604020202020204" charset="-79"/>
              <a:cs typeface="Assistant" panose="020B0604020202020204" charset="-79"/>
            </a:endParaRPr>
          </a:p>
          <a:p>
            <a:pPr lvl="1" algn="r" rtl="1"/>
            <a:r>
              <a:rPr lang="he-IL" sz="1600" dirty="0">
                <a:solidFill>
                  <a:schemeClr val="bg1"/>
                </a:solidFill>
                <a:latin typeface="Assistant" panose="020B0604020202020204" charset="-79"/>
                <a:cs typeface="Assistant" panose="020B0604020202020204" charset="-79"/>
              </a:rPr>
              <a:t>התייעצות על ידי נותן שירות בהסכם - מלא ההוצאות. </a:t>
            </a:r>
            <a:endParaRPr lang="en-US" sz="1600" dirty="0">
              <a:solidFill>
                <a:schemeClr val="bg1"/>
              </a:solidFill>
              <a:latin typeface="Assistant" panose="020B0604020202020204" charset="-79"/>
              <a:cs typeface="Assistant" panose="020B0604020202020204" charset="-79"/>
            </a:endParaRPr>
          </a:p>
          <a:p>
            <a:pPr lvl="1" algn="r" rtl="1"/>
            <a:r>
              <a:rPr lang="he-IL" sz="1600" dirty="0">
                <a:solidFill>
                  <a:schemeClr val="bg1"/>
                </a:solidFill>
                <a:latin typeface="Assistant" panose="020B0604020202020204" charset="-79"/>
                <a:cs typeface="Assistant" panose="020B0604020202020204" charset="-79"/>
              </a:rPr>
              <a:t>התייעצות על ידי נותן שירות שאינו בהסכם - 1,500 ₪ לכל התייעצות</a:t>
            </a:r>
            <a:endParaRPr lang="en-US" sz="1600" dirty="0">
              <a:solidFill>
                <a:schemeClr val="bg1"/>
              </a:solidFill>
              <a:latin typeface="Assistant" panose="020B0604020202020204" charset="-79"/>
              <a:cs typeface="Assistant" panose="020B0604020202020204" charset="-79"/>
            </a:endParaRPr>
          </a:p>
          <a:p>
            <a:pPr lvl="0" algn="r" rtl="1"/>
            <a:endParaRPr lang="he-IL" sz="1600" dirty="0">
              <a:solidFill>
                <a:schemeClr val="bg1"/>
              </a:solidFill>
              <a:latin typeface="Assistant" panose="020B0604020202020204" charset="-79"/>
              <a:cs typeface="Assistant" panose="020B0604020202020204" charset="-79"/>
            </a:endParaRPr>
          </a:p>
          <a:p>
            <a:pPr marL="285750" lvl="0" indent="-285750" algn="r" rtl="1">
              <a:buFont typeface="Wingdings" panose="05000000000000000000" pitchFamily="2" charset="2"/>
              <a:buChar char="ü"/>
            </a:pPr>
            <a:r>
              <a:rPr lang="he-IL" sz="1600" b="1" dirty="0">
                <a:solidFill>
                  <a:schemeClr val="bg1"/>
                </a:solidFill>
                <a:latin typeface="Assistant" panose="020B0604020202020204" charset="-79"/>
                <a:cs typeface="Assistant" panose="020B0604020202020204" charset="-79"/>
              </a:rPr>
              <a:t>עלות שכר מנתח </a:t>
            </a:r>
            <a:r>
              <a:rPr lang="he-IL" sz="1600" b="1" dirty="0">
                <a:solidFill>
                  <a:schemeClr val="bg1"/>
                </a:solidFill>
                <a:highlight>
                  <a:srgbClr val="FF00FF"/>
                </a:highlight>
                <a:latin typeface="Assistant" panose="020B0604020202020204" charset="-79"/>
                <a:cs typeface="Assistant" panose="020B0604020202020204" charset="-79"/>
              </a:rPr>
              <a:t>(</a:t>
            </a:r>
            <a:r>
              <a:rPr lang="he-IL" sz="1600" b="1" u="sng" dirty="0">
                <a:solidFill>
                  <a:schemeClr val="bg1"/>
                </a:solidFill>
                <a:highlight>
                  <a:srgbClr val="FF00FF"/>
                </a:highlight>
                <a:latin typeface="Assistant" panose="020B0604020202020204" charset="-79"/>
                <a:cs typeface="Assistant" panose="020B0604020202020204" charset="-79"/>
              </a:rPr>
              <a:t>רופא בהסדר בלבד!</a:t>
            </a:r>
            <a:r>
              <a:rPr lang="he-IL" sz="1600" b="1" dirty="0">
                <a:solidFill>
                  <a:schemeClr val="bg1"/>
                </a:solidFill>
                <a:highlight>
                  <a:srgbClr val="FF00FF"/>
                </a:highlight>
                <a:latin typeface="Assistant" panose="020B0604020202020204" charset="-79"/>
                <a:cs typeface="Assistant" panose="020B0604020202020204" charset="-79"/>
              </a:rPr>
              <a:t>)</a:t>
            </a:r>
            <a:endParaRPr lang="en-US" sz="1600" b="1" dirty="0">
              <a:solidFill>
                <a:schemeClr val="bg1"/>
              </a:solidFill>
              <a:highlight>
                <a:srgbClr val="FF00FF"/>
              </a:highlight>
              <a:latin typeface="Assistant" panose="020B0604020202020204" charset="-79"/>
              <a:cs typeface="Assistant" panose="020B0604020202020204" charset="-79"/>
            </a:endParaRPr>
          </a:p>
          <a:p>
            <a:pPr lvl="0" algn="r" rtl="1"/>
            <a:endParaRPr lang="he-IL" sz="1600" dirty="0">
              <a:solidFill>
                <a:schemeClr val="bg1"/>
              </a:solidFill>
              <a:latin typeface="Assistant" panose="020B0604020202020204" charset="-79"/>
              <a:cs typeface="Assistant" panose="020B0604020202020204" charset="-79"/>
            </a:endParaRPr>
          </a:p>
          <a:p>
            <a:pPr marL="285750" lvl="0" indent="-285750" algn="r" rtl="1">
              <a:buFont typeface="Wingdings" panose="05000000000000000000" pitchFamily="2" charset="2"/>
              <a:buChar char="ü"/>
            </a:pPr>
            <a:r>
              <a:rPr lang="he-IL" sz="1600" b="1" dirty="0">
                <a:solidFill>
                  <a:schemeClr val="bg1"/>
                </a:solidFill>
                <a:latin typeface="Assistant" panose="020B0604020202020204" charset="-79"/>
                <a:cs typeface="Assistant" panose="020B0604020202020204" charset="-79"/>
              </a:rPr>
              <a:t>עלות הניתוח בבית חולים פרטי או במרפאה כירורגית פרטית </a:t>
            </a:r>
          </a:p>
          <a:p>
            <a:pPr marL="447675" lvl="0" algn="r" rtl="1"/>
            <a:r>
              <a:rPr lang="he-IL" sz="1600" dirty="0">
                <a:solidFill>
                  <a:schemeClr val="bg1"/>
                </a:solidFill>
                <a:latin typeface="Assistant" panose="020B0604020202020204" charset="-79"/>
                <a:cs typeface="Assistant" panose="020B0604020202020204" charset="-79"/>
              </a:rPr>
              <a:t>כולל כל ההוצאות לשם ביצוע הניתוח והאשפוז הנלווה, לרבות שכר רופא מרדים, הוצאות חדר ניתוח, ציוד מתכלה, שתלים, תרופות, בדיקות וכו' </a:t>
            </a:r>
          </a:p>
          <a:p>
            <a:pPr lvl="0" algn="r" rtl="1"/>
            <a:endParaRPr lang="he-IL" sz="1600" b="1" dirty="0">
              <a:solidFill>
                <a:schemeClr val="bg1"/>
              </a:solidFill>
              <a:latin typeface="Assistant" panose="020B0604020202020204" charset="-79"/>
              <a:cs typeface="Assistant" panose="020B0604020202020204" charset="-79"/>
            </a:endParaRPr>
          </a:p>
          <a:p>
            <a:pPr marL="285750" lvl="0" indent="-285750" algn="r" rtl="1">
              <a:buFont typeface="Wingdings" panose="05000000000000000000" pitchFamily="2" charset="2"/>
              <a:buChar char="ü"/>
            </a:pPr>
            <a:r>
              <a:rPr lang="he-IL" sz="1600" b="1" dirty="0">
                <a:solidFill>
                  <a:schemeClr val="bg1"/>
                </a:solidFill>
                <a:latin typeface="Assistant" panose="020B0604020202020204" charset="-79"/>
                <a:cs typeface="Assistant" panose="020B0604020202020204" charset="-79"/>
              </a:rPr>
              <a:t>טיפול מחליף ניתוח </a:t>
            </a:r>
          </a:p>
          <a:p>
            <a:pPr algn="r" rtl="1"/>
            <a:endParaRPr lang="en-US" sz="1100" dirty="0">
              <a:solidFill>
                <a:schemeClr val="bg1"/>
              </a:solidFill>
              <a:latin typeface="Assistant" panose="020B0604020202020204" charset="-79"/>
              <a:cs typeface="Assistant" panose="020B0604020202020204" charset="-79"/>
            </a:endParaRPr>
          </a:p>
          <a:p>
            <a:pPr algn="r" rtl="1"/>
            <a:r>
              <a:rPr lang="he-IL" sz="1600" b="1" dirty="0">
                <a:solidFill>
                  <a:schemeClr val="bg1"/>
                </a:solidFill>
                <a:latin typeface="Assistant" panose="020B0604020202020204" charset="-79"/>
                <a:cs typeface="Assistant" panose="020B0604020202020204" charset="-79"/>
              </a:rPr>
              <a:t> </a:t>
            </a:r>
          </a:p>
          <a:p>
            <a:pPr algn="r" rtl="1"/>
            <a:r>
              <a:rPr lang="he-IL" sz="1600" b="1" u="sng" dirty="0">
                <a:solidFill>
                  <a:schemeClr val="bg1"/>
                </a:solidFill>
                <a:latin typeface="Assistant" panose="020B0604020202020204" charset="-79"/>
                <a:cs typeface="Assistant" panose="020B0604020202020204" charset="-79"/>
              </a:rPr>
              <a:t>ההבדל בין כיסוי לניתוחים בישראל בקופות החולים וביטוח פרטי</a:t>
            </a:r>
            <a:r>
              <a:rPr lang="he-IL" sz="1600" b="1" dirty="0">
                <a:solidFill>
                  <a:schemeClr val="bg1"/>
                </a:solidFill>
                <a:latin typeface="Assistant" panose="020B0604020202020204" charset="-79"/>
                <a:cs typeface="Assistant" panose="020B0604020202020204" charset="-79"/>
              </a:rPr>
              <a:t>?  </a:t>
            </a:r>
            <a:r>
              <a:rPr lang="he-IL" sz="1600" b="1" dirty="0" err="1">
                <a:solidFill>
                  <a:schemeClr val="bg1"/>
                </a:solidFill>
                <a:latin typeface="Assistant" panose="020B0604020202020204" charset="-79"/>
                <a:cs typeface="Assistant" panose="020B0604020202020204" charset="-79"/>
              </a:rPr>
              <a:t>ה"ע</a:t>
            </a:r>
            <a:r>
              <a:rPr lang="he-IL" sz="1600" b="1" dirty="0">
                <a:solidFill>
                  <a:schemeClr val="bg1"/>
                </a:solidFill>
                <a:latin typeface="Assistant" panose="020B0604020202020204" charset="-79"/>
                <a:cs typeface="Assistant" panose="020B0604020202020204" charset="-79"/>
              </a:rPr>
              <a:t>, זמינות, פול ושתלים</a:t>
            </a:r>
          </a:p>
          <a:p>
            <a:pPr algn="r" rtl="1"/>
            <a:endParaRPr lang="en-US" sz="1050" dirty="0">
              <a:solidFill>
                <a:schemeClr val="bg1"/>
              </a:solidFill>
              <a:latin typeface="Assistant" panose="020B0604020202020204" charset="-79"/>
              <a:cs typeface="Assistant" panose="020B0604020202020204" charset="-79"/>
            </a:endParaRPr>
          </a:p>
          <a:p>
            <a:pPr algn="just" rtl="1"/>
            <a:r>
              <a:rPr lang="he-IL" sz="1100" b="1" dirty="0">
                <a:latin typeface="Assistant" panose="020B0604020202020204" charset="-79"/>
                <a:cs typeface="Assistant" panose="020B0604020202020204" charset="-79"/>
              </a:rPr>
              <a:t> </a:t>
            </a:r>
            <a:endParaRPr lang="en-US" sz="1100" dirty="0">
              <a:latin typeface="Assistant" panose="020B0604020202020204" charset="-79"/>
              <a:cs typeface="Assistant" panose="020B0604020202020204" charset="-79"/>
            </a:endParaRPr>
          </a:p>
          <a:p>
            <a:pPr algn="just" rtl="1"/>
            <a:r>
              <a:rPr lang="he-IL" sz="1100" b="1" dirty="0">
                <a:latin typeface="Assistant" panose="020B0604020202020204" charset="-79"/>
                <a:cs typeface="Assistant" panose="020B0604020202020204" charset="-79"/>
              </a:rPr>
              <a:t> </a:t>
            </a:r>
            <a:endParaRPr lang="en-US" sz="1600" b="1" dirty="0">
              <a:solidFill>
                <a:schemeClr val="bg1"/>
              </a:solidFill>
              <a:latin typeface="Assistant" panose="020B0604020202020204" charset="-79"/>
              <a:cs typeface="Assistant" panose="020B0604020202020204" charset="-79"/>
            </a:endParaRPr>
          </a:p>
          <a:p>
            <a:pPr algn="just"/>
            <a:endParaRPr lang="he-IL" sz="2200" b="1" dirty="0">
              <a:solidFill>
                <a:schemeClr val="bg1"/>
              </a:solidFill>
              <a:latin typeface="Assistant" panose="00000500000000000000" pitchFamily="2" charset="-79"/>
              <a:cs typeface="Assistant" panose="00000500000000000000" pitchFamily="2" charset="-79"/>
            </a:endParaRPr>
          </a:p>
        </p:txBody>
      </p:sp>
      <p:sp>
        <p:nvSpPr>
          <p:cNvPr id="4" name="Speech Bubble: Rectangle 3">
            <a:extLst>
              <a:ext uri="{FF2B5EF4-FFF2-40B4-BE49-F238E27FC236}">
                <a16:creationId xmlns:a16="http://schemas.microsoft.com/office/drawing/2014/main" id="{24261D3B-2723-4906-BACE-F91F798C8B01}"/>
              </a:ext>
            </a:extLst>
          </p:cNvPr>
          <p:cNvSpPr/>
          <p:nvPr/>
        </p:nvSpPr>
        <p:spPr>
          <a:xfrm>
            <a:off x="1828800" y="11"/>
            <a:ext cx="7315211" cy="629019"/>
          </a:xfrm>
          <a:prstGeom prst="wedgeRectCallout">
            <a:avLst>
              <a:gd name="adj1" fmla="val -55332"/>
              <a:gd name="adj2" fmla="val 241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כותרת 1">
            <a:extLst>
              <a:ext uri="{FF2B5EF4-FFF2-40B4-BE49-F238E27FC236}">
                <a16:creationId xmlns:a16="http://schemas.microsoft.com/office/drawing/2014/main" id="{F957BF25-CE92-40B5-87F6-7BC2E532AE45}"/>
              </a:ext>
            </a:extLst>
          </p:cNvPr>
          <p:cNvSpPr>
            <a:spLocks noGrp="1"/>
          </p:cNvSpPr>
          <p:nvPr>
            <p:ph type="title"/>
          </p:nvPr>
        </p:nvSpPr>
        <p:spPr>
          <a:xfrm>
            <a:off x="1909874" y="117716"/>
            <a:ext cx="7153061" cy="347371"/>
          </a:xfrm>
        </p:spPr>
        <p:txBody>
          <a:bodyPr>
            <a:noAutofit/>
          </a:bodyPr>
          <a:lstStyle/>
          <a:p>
            <a:pPr algn="l" rtl="1"/>
            <a:r>
              <a:rPr lang="he-IL" sz="3600" b="1" dirty="0">
                <a:ln w="9525">
                  <a:noFill/>
                  <a:round/>
                  <a:headEnd/>
                  <a:tailEnd/>
                </a:ln>
                <a:solidFill>
                  <a:srgbClr val="309AC2"/>
                </a:solidFill>
                <a:latin typeface="Assistant" panose="00000500000000000000" pitchFamily="2" charset="-79"/>
                <a:cs typeface="Assistant" panose="00000500000000000000" pitchFamily="2" charset="-79"/>
              </a:rPr>
              <a:t>ניתוחים בישראל ומחליפי ניתוח בישראל</a:t>
            </a:r>
          </a:p>
        </p:txBody>
      </p:sp>
      <p:pic>
        <p:nvPicPr>
          <p:cNvPr id="3" name="Picture 2" descr="לוגו הטכניון - paamonim">
            <a:extLst>
              <a:ext uri="{FF2B5EF4-FFF2-40B4-BE49-F238E27FC236}">
                <a16:creationId xmlns:a16="http://schemas.microsoft.com/office/drawing/2014/main" id="{EF423DCD-BED9-045C-021E-748A810FB0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07" y="32665"/>
            <a:ext cx="1431899" cy="69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242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FAF83F-D018-46CF-A74F-5DD3F4867B11}"/>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20393"/>
          <a:stretch/>
        </p:blipFill>
        <p:spPr>
          <a:xfrm>
            <a:off x="15146" y="0"/>
            <a:ext cx="9174731" cy="4869142"/>
          </a:xfrm>
          <a:prstGeom prst="rect">
            <a:avLst/>
          </a:prstGeom>
        </p:spPr>
      </p:pic>
      <p:sp>
        <p:nvSpPr>
          <p:cNvPr id="9" name="Rectangle 8">
            <a:extLst>
              <a:ext uri="{FF2B5EF4-FFF2-40B4-BE49-F238E27FC236}">
                <a16:creationId xmlns:a16="http://schemas.microsoft.com/office/drawing/2014/main" id="{4B892EC1-75AF-4E13-94BB-6B385D724B2F}"/>
              </a:ext>
            </a:extLst>
          </p:cNvPr>
          <p:cNvSpPr/>
          <p:nvPr/>
        </p:nvSpPr>
        <p:spPr>
          <a:xfrm>
            <a:off x="45878" y="9095"/>
            <a:ext cx="9143999" cy="21118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כותרת 1">
            <a:extLst>
              <a:ext uri="{FF2B5EF4-FFF2-40B4-BE49-F238E27FC236}">
                <a16:creationId xmlns:a16="http://schemas.microsoft.com/office/drawing/2014/main" id="{B306E197-1ABE-46E2-BCDA-816D8B7D44D3}"/>
              </a:ext>
            </a:extLst>
          </p:cNvPr>
          <p:cNvSpPr txBox="1">
            <a:spLocks/>
          </p:cNvSpPr>
          <p:nvPr/>
        </p:nvSpPr>
        <p:spPr>
          <a:xfrm>
            <a:off x="-7574" y="93296"/>
            <a:ext cx="9151574"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he-IL" sz="6000" dirty="0">
              <a:ln w="9525">
                <a:noFill/>
                <a:round/>
                <a:headEnd/>
                <a:tailEnd/>
              </a:ln>
              <a:solidFill>
                <a:schemeClr val="bg1"/>
              </a:solidFill>
              <a:latin typeface="Assistant" panose="00000500000000000000" pitchFamily="2" charset="-79"/>
              <a:cs typeface="Assistant" panose="00000500000000000000" pitchFamily="2" charset="-79"/>
            </a:endParaRPr>
          </a:p>
        </p:txBody>
      </p:sp>
      <p:sp>
        <p:nvSpPr>
          <p:cNvPr id="18" name="Rectangle 17">
            <a:extLst>
              <a:ext uri="{FF2B5EF4-FFF2-40B4-BE49-F238E27FC236}">
                <a16:creationId xmlns:a16="http://schemas.microsoft.com/office/drawing/2014/main" id="{13E9801D-1D76-4442-9348-D306C1F7BBBF}"/>
              </a:ext>
            </a:extLst>
          </p:cNvPr>
          <p:cNvSpPr/>
          <p:nvPr/>
        </p:nvSpPr>
        <p:spPr>
          <a:xfrm>
            <a:off x="3563888" y="2677"/>
            <a:ext cx="2016224" cy="181238"/>
          </a:xfrm>
          <a:prstGeom prst="rect">
            <a:avLst/>
          </a:prstGeom>
          <a:solidFill>
            <a:srgbClr val="309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495D15-8FC0-4363-8B0F-E65BB0DF7136}"/>
              </a:ext>
            </a:extLst>
          </p:cNvPr>
          <p:cNvSpPr/>
          <p:nvPr/>
        </p:nvSpPr>
        <p:spPr>
          <a:xfrm>
            <a:off x="0" y="4878237"/>
            <a:ext cx="9144000" cy="256168"/>
          </a:xfrm>
          <a:prstGeom prst="rect">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2" name="תיבת טקסט 11">
            <a:extLst>
              <a:ext uri="{FF2B5EF4-FFF2-40B4-BE49-F238E27FC236}">
                <a16:creationId xmlns:a16="http://schemas.microsoft.com/office/drawing/2014/main" id="{7E5896CC-9572-4547-851E-8EA8CB180195}"/>
              </a:ext>
            </a:extLst>
          </p:cNvPr>
          <p:cNvSpPr txBox="1"/>
          <p:nvPr/>
        </p:nvSpPr>
        <p:spPr>
          <a:xfrm>
            <a:off x="1659913" y="476843"/>
            <a:ext cx="5816600" cy="1015663"/>
          </a:xfrm>
          <a:prstGeom prst="rect">
            <a:avLst/>
          </a:prstGeom>
          <a:noFill/>
        </p:spPr>
        <p:txBody>
          <a:bodyPr wrap="square">
            <a:spAutoFit/>
          </a:bodyPr>
          <a:lstStyle/>
          <a:p>
            <a:pPr algn="ctr" rtl="1"/>
            <a:r>
              <a:rPr lang="he-IL" sz="6000" b="1" kern="10" dirty="0">
                <a:ln w="9525">
                  <a:noFill/>
                  <a:round/>
                  <a:headEnd/>
                  <a:tailEnd/>
                </a:ln>
                <a:solidFill>
                  <a:schemeClr val="bg1"/>
                </a:solidFill>
                <a:latin typeface="Assistant" panose="00000500000000000000" pitchFamily="2" charset="-79"/>
                <a:cs typeface="Assistant" panose="00000500000000000000" pitchFamily="2" charset="-79"/>
              </a:rPr>
              <a:t>רובד הרחבה 2</a:t>
            </a:r>
            <a:endParaRPr lang="he-IL" sz="4800" b="1" dirty="0">
              <a:ln w="9525">
                <a:noFill/>
                <a:round/>
                <a:headEnd/>
                <a:tailEnd/>
              </a:ln>
              <a:solidFill>
                <a:schemeClr val="bg1"/>
              </a:solidFill>
              <a:latin typeface="Assistant" panose="00000500000000000000" pitchFamily="2" charset="-79"/>
              <a:cs typeface="Assistant" panose="00000500000000000000" pitchFamily="2" charset="-79"/>
            </a:endParaRPr>
          </a:p>
        </p:txBody>
      </p:sp>
      <p:pic>
        <p:nvPicPr>
          <p:cNvPr id="3" name="Picture 2" descr="לוגו הטכניון - paamonim">
            <a:extLst>
              <a:ext uri="{FF2B5EF4-FFF2-40B4-BE49-F238E27FC236}">
                <a16:creationId xmlns:a16="http://schemas.microsoft.com/office/drawing/2014/main" id="{21679245-80E6-F59B-24BA-88560A5922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707" y="32665"/>
            <a:ext cx="1431899" cy="69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448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FA0915-BF9B-45F7-804A-3A28E3AC5C81}"/>
              </a:ext>
            </a:extLst>
          </p:cNvPr>
          <p:cNvSpPr/>
          <p:nvPr/>
        </p:nvSpPr>
        <p:spPr>
          <a:xfrm>
            <a:off x="-7574" y="-4474"/>
            <a:ext cx="9151574" cy="4984836"/>
          </a:xfrm>
          <a:prstGeom prst="rect">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495D15-8FC0-4363-8B0F-E65BB0DF7136}"/>
              </a:ext>
            </a:extLst>
          </p:cNvPr>
          <p:cNvSpPr/>
          <p:nvPr/>
        </p:nvSpPr>
        <p:spPr>
          <a:xfrm>
            <a:off x="0" y="4878237"/>
            <a:ext cx="9144000" cy="256168"/>
          </a:xfrm>
          <a:prstGeom prst="rect">
            <a:avLst/>
          </a:prstGeom>
          <a:solidFill>
            <a:srgbClr val="0E2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TextBox 13">
            <a:extLst>
              <a:ext uri="{FF2B5EF4-FFF2-40B4-BE49-F238E27FC236}">
                <a16:creationId xmlns:a16="http://schemas.microsoft.com/office/drawing/2014/main" id="{1E5246B3-8413-4C7B-B64E-5928C17BFC75}"/>
              </a:ext>
            </a:extLst>
          </p:cNvPr>
          <p:cNvSpPr txBox="1"/>
          <p:nvPr/>
        </p:nvSpPr>
        <p:spPr>
          <a:xfrm>
            <a:off x="736915" y="781468"/>
            <a:ext cx="8418566" cy="846386"/>
          </a:xfrm>
          <a:prstGeom prst="rect">
            <a:avLst/>
          </a:prstGeom>
          <a:noFill/>
        </p:spPr>
        <p:txBody>
          <a:bodyPr wrap="square" rtlCol="0">
            <a:spAutoFit/>
          </a:bodyPr>
          <a:lstStyle/>
          <a:p>
            <a:pPr algn="just" rtl="1"/>
            <a:r>
              <a:rPr lang="en-US" sz="1100" dirty="0">
                <a:latin typeface="Assistant" panose="020B0604020202020204" charset="-79"/>
                <a:cs typeface="Assistant" panose="020B0604020202020204" charset="-79"/>
              </a:rPr>
              <a:t> </a:t>
            </a:r>
          </a:p>
          <a:p>
            <a:pPr algn="just" rtl="1"/>
            <a:endParaRPr lang="en-US" sz="1600" b="1" dirty="0">
              <a:solidFill>
                <a:schemeClr val="bg1"/>
              </a:solidFill>
              <a:latin typeface="Assistant" panose="020B0604020202020204" charset="-79"/>
              <a:cs typeface="Assistant" panose="020B0604020202020204" charset="-79"/>
            </a:endParaRPr>
          </a:p>
          <a:p>
            <a:pPr algn="just"/>
            <a:endParaRPr lang="he-IL" sz="2200" b="1" dirty="0">
              <a:solidFill>
                <a:schemeClr val="bg1"/>
              </a:solidFill>
              <a:latin typeface="Assistant" panose="00000500000000000000" pitchFamily="2" charset="-79"/>
              <a:cs typeface="Assistant" panose="00000500000000000000" pitchFamily="2" charset="-79"/>
            </a:endParaRPr>
          </a:p>
        </p:txBody>
      </p:sp>
      <p:sp>
        <p:nvSpPr>
          <p:cNvPr id="4" name="Speech Bubble: Rectangle 3">
            <a:extLst>
              <a:ext uri="{FF2B5EF4-FFF2-40B4-BE49-F238E27FC236}">
                <a16:creationId xmlns:a16="http://schemas.microsoft.com/office/drawing/2014/main" id="{24261D3B-2723-4906-BACE-F91F798C8B01}"/>
              </a:ext>
            </a:extLst>
          </p:cNvPr>
          <p:cNvSpPr/>
          <p:nvPr/>
        </p:nvSpPr>
        <p:spPr>
          <a:xfrm>
            <a:off x="1752600" y="11"/>
            <a:ext cx="7391411" cy="450859"/>
          </a:xfrm>
          <a:prstGeom prst="wedgeRectCallout">
            <a:avLst>
              <a:gd name="adj1" fmla="val -55332"/>
              <a:gd name="adj2" fmla="val 241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כותרת 1">
            <a:extLst>
              <a:ext uri="{FF2B5EF4-FFF2-40B4-BE49-F238E27FC236}">
                <a16:creationId xmlns:a16="http://schemas.microsoft.com/office/drawing/2014/main" id="{F957BF25-CE92-40B5-87F6-7BC2E532AE45}"/>
              </a:ext>
            </a:extLst>
          </p:cNvPr>
          <p:cNvSpPr>
            <a:spLocks noGrp="1"/>
          </p:cNvSpPr>
          <p:nvPr>
            <p:ph type="title"/>
          </p:nvPr>
        </p:nvSpPr>
        <p:spPr>
          <a:xfrm>
            <a:off x="1752600" y="79681"/>
            <a:ext cx="7529053" cy="297316"/>
          </a:xfrm>
        </p:spPr>
        <p:txBody>
          <a:bodyPr>
            <a:noAutofit/>
          </a:bodyPr>
          <a:lstStyle/>
          <a:p>
            <a:pPr algn="l" rtl="1"/>
            <a:r>
              <a:rPr lang="he-IL" sz="3600" b="1" dirty="0">
                <a:ln w="9525">
                  <a:noFill/>
                  <a:round/>
                  <a:headEnd/>
                  <a:tailEnd/>
                </a:ln>
                <a:solidFill>
                  <a:srgbClr val="309AC2"/>
                </a:solidFill>
                <a:latin typeface="Assistant" panose="00000500000000000000" pitchFamily="2" charset="-79"/>
                <a:cs typeface="Assistant" panose="00000500000000000000" pitchFamily="2" charset="-79"/>
              </a:rPr>
              <a:t>שירותים רפואיים נוספים שאינם באשפוז*</a:t>
            </a:r>
          </a:p>
        </p:txBody>
      </p:sp>
      <p:sp>
        <p:nvSpPr>
          <p:cNvPr id="2" name="TextBox 1"/>
          <p:cNvSpPr txBox="1"/>
          <p:nvPr/>
        </p:nvSpPr>
        <p:spPr>
          <a:xfrm>
            <a:off x="228600" y="733200"/>
            <a:ext cx="8785639" cy="3754874"/>
          </a:xfrm>
          <a:prstGeom prst="rect">
            <a:avLst/>
          </a:prstGeom>
          <a:noFill/>
        </p:spPr>
        <p:txBody>
          <a:bodyPr wrap="square" rtlCol="1">
            <a:spAutoFit/>
          </a:bodyPr>
          <a:lstStyle/>
          <a:p>
            <a:pPr marL="28575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טיפולי פיזיותרפיה והידרותרפיה </a:t>
            </a:r>
            <a:r>
              <a:rPr lang="he-IL" sz="1400" dirty="0">
                <a:solidFill>
                  <a:schemeClr val="bg1"/>
                </a:solidFill>
                <a:latin typeface="Assistant" panose="020B0604020202020204" charset="-79"/>
                <a:cs typeface="Assistant" panose="020B0604020202020204" charset="-79"/>
              </a:rPr>
              <a:t>–200 ₪ לטיפול (עד 12 טיפולים בשנה).</a:t>
            </a:r>
          </a:p>
          <a:p>
            <a:pPr marL="28575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אבחון בבעיות התפתחות של ילדים </a:t>
            </a:r>
            <a:r>
              <a:rPr lang="he-IL" sz="1400" dirty="0">
                <a:solidFill>
                  <a:schemeClr val="bg1"/>
                </a:solidFill>
                <a:latin typeface="Assistant" panose="020B0604020202020204" charset="-79"/>
                <a:cs typeface="Assistant" panose="020B0604020202020204" charset="-79"/>
              </a:rPr>
              <a:t>– עד 2,500 ₪ ל 30 חודשים ומתחדש. </a:t>
            </a:r>
          </a:p>
          <a:p>
            <a:pPr marL="28575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טיפול בבעיות התפתחות של ילדים </a:t>
            </a:r>
            <a:r>
              <a:rPr lang="he-IL" sz="1400" dirty="0">
                <a:solidFill>
                  <a:schemeClr val="bg1"/>
                </a:solidFill>
                <a:latin typeface="Assistant" panose="020B0604020202020204" charset="-79"/>
                <a:cs typeface="Assistant" panose="020B0604020202020204" charset="-79"/>
              </a:rPr>
              <a:t>–16 טיפולים ל 30 חודשים ומתחדש (החזר של 150 ₪ לטיפול). </a:t>
            </a:r>
          </a:p>
          <a:p>
            <a:pPr marL="28575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שימור דם טבורי - </a:t>
            </a:r>
            <a:r>
              <a:rPr lang="he-IL" sz="1400" dirty="0">
                <a:solidFill>
                  <a:schemeClr val="bg1"/>
                </a:solidFill>
                <a:latin typeface="Assistant" panose="020B0604020202020204" charset="-79"/>
                <a:cs typeface="Assistant" panose="020B0604020202020204" charset="-79"/>
              </a:rPr>
              <a:t> עד 4,000 ₪ להריון.</a:t>
            </a:r>
          </a:p>
          <a:p>
            <a:pPr marL="28575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טיפול בכאב -</a:t>
            </a:r>
            <a:r>
              <a:rPr lang="he-IL" sz="1400" dirty="0">
                <a:solidFill>
                  <a:schemeClr val="bg1"/>
                </a:solidFill>
                <a:latin typeface="Assistant" panose="020B0604020202020204" charset="-79"/>
                <a:cs typeface="Assistant" panose="020B0604020202020204" charset="-79"/>
              </a:rPr>
              <a:t> החזר בגין טיפולים הנדרשים להקלת בכאב, עד 1,500 ₪ לטיפול ועד 10,500 ₪ לכלל הטיפולים בשנת ביטוח. </a:t>
            </a:r>
          </a:p>
          <a:p>
            <a:pPr marL="28575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טיפולי פריון:</a:t>
            </a:r>
            <a:r>
              <a:rPr lang="he-IL" sz="1400" dirty="0">
                <a:solidFill>
                  <a:schemeClr val="bg1"/>
                </a:solidFill>
                <a:latin typeface="Assistant" panose="020B0604020202020204" charset="-79"/>
                <a:cs typeface="Assistant" panose="020B0604020202020204" charset="-79"/>
              </a:rPr>
              <a:t> 20,000 ₪ לכל ילד ועד 2 ילדים. </a:t>
            </a:r>
          </a:p>
          <a:p>
            <a:pPr marL="28575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חדר מלח -</a:t>
            </a:r>
            <a:r>
              <a:rPr lang="he-IL" sz="1400" dirty="0">
                <a:solidFill>
                  <a:schemeClr val="bg1"/>
                </a:solidFill>
                <a:latin typeface="Assistant" panose="020B0604020202020204" charset="-79"/>
                <a:cs typeface="Assistant" panose="020B0604020202020204" charset="-79"/>
              </a:rPr>
              <a:t> 12 טיפולים בשנה ועד 120 ₪ לטיפול.  </a:t>
            </a:r>
          </a:p>
          <a:p>
            <a:pPr marL="28575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טיפול ממוקד במחלת הסרטן </a:t>
            </a:r>
            <a:r>
              <a:rPr lang="he-IL" sz="1400" dirty="0">
                <a:solidFill>
                  <a:schemeClr val="bg1"/>
                </a:solidFill>
                <a:latin typeface="Assistant" panose="020B0604020202020204" charset="-79"/>
                <a:cs typeface="Assistant" panose="020B0604020202020204" charset="-79"/>
              </a:rPr>
              <a:t>– עד 80,000 ₪ למקרה ביטוח. </a:t>
            </a:r>
          </a:p>
          <a:p>
            <a:pPr marL="28575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החלמה לאחר ניתוח גדול או מחלת הסרטן </a:t>
            </a:r>
            <a:r>
              <a:rPr lang="he-IL" sz="1400" dirty="0">
                <a:solidFill>
                  <a:schemeClr val="bg1"/>
                </a:solidFill>
                <a:latin typeface="Assistant" panose="020B0604020202020204" charset="-79"/>
                <a:cs typeface="Assistant" panose="020B0604020202020204" charset="-79"/>
              </a:rPr>
              <a:t>– עד 700 ₪ ליום ועד 14 ימים, ובמקרה של החלמה מסרטן – עד 21 ימים. </a:t>
            </a:r>
            <a:endParaRPr lang="he-IL" sz="1400" dirty="0">
              <a:solidFill>
                <a:schemeClr val="bg1"/>
              </a:solidFill>
              <a:highlight>
                <a:srgbClr val="008000"/>
              </a:highlight>
              <a:latin typeface="Assistant" panose="020B0604020202020204" charset="-79"/>
              <a:cs typeface="Assistant" panose="020B0604020202020204" charset="-79"/>
            </a:endParaRPr>
          </a:p>
          <a:p>
            <a:pPr marL="28575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טיפול בפצעים פתוחים וזיהומים -</a:t>
            </a:r>
            <a:r>
              <a:rPr lang="he-IL" sz="1400" dirty="0">
                <a:solidFill>
                  <a:schemeClr val="bg1"/>
                </a:solidFill>
                <a:latin typeface="Assistant" panose="020B0604020202020204" charset="-79"/>
                <a:cs typeface="Assistant" panose="020B0604020202020204" charset="-79"/>
              </a:rPr>
              <a:t> עד 5,000 ₪ למקרה ביטוח.</a:t>
            </a:r>
          </a:p>
          <a:p>
            <a:pPr marL="28575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אביזרים רפואיים -  </a:t>
            </a:r>
            <a:r>
              <a:rPr lang="he-IL" sz="1400" dirty="0">
                <a:solidFill>
                  <a:schemeClr val="bg1"/>
                </a:solidFill>
                <a:latin typeface="Assistant" panose="020B0604020202020204" charset="-79"/>
                <a:cs typeface="Assistant" panose="020B0604020202020204" charset="-79"/>
              </a:rPr>
              <a:t>עד</a:t>
            </a:r>
            <a:r>
              <a:rPr lang="he-IL" sz="1400" b="1" dirty="0">
                <a:solidFill>
                  <a:schemeClr val="bg1"/>
                </a:solidFill>
                <a:latin typeface="Assistant" panose="020B0604020202020204" charset="-79"/>
                <a:cs typeface="Assistant" panose="020B0604020202020204" charset="-79"/>
              </a:rPr>
              <a:t> </a:t>
            </a:r>
            <a:r>
              <a:rPr lang="he-IL" sz="1400" dirty="0">
                <a:solidFill>
                  <a:schemeClr val="bg1"/>
                </a:solidFill>
                <a:latin typeface="Assistant" panose="020B0604020202020204" charset="-79"/>
                <a:cs typeface="Assistant" panose="020B0604020202020204" charset="-79"/>
              </a:rPr>
              <a:t>7,000 ₪  ל 30 חודשים ומתחדש.</a:t>
            </a:r>
          </a:p>
          <a:p>
            <a:pPr marL="28575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פיצוי לאחר אשפוז שלא כתוצאה מניתוח</a:t>
            </a:r>
            <a:r>
              <a:rPr lang="he-IL" sz="1400" dirty="0">
                <a:solidFill>
                  <a:schemeClr val="bg1"/>
                </a:solidFill>
                <a:latin typeface="Assistant" panose="020B0604020202020204" charset="-79"/>
                <a:cs typeface="Assistant" panose="020B0604020202020204" charset="-79"/>
              </a:rPr>
              <a:t>: 400 ₪ ליום החל מהיום השלישי ועד 10 ימים.</a:t>
            </a:r>
          </a:p>
          <a:p>
            <a:pPr marL="28575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ליווי מקצועי ותמיכה בחולה קשה -</a:t>
            </a:r>
            <a:r>
              <a:rPr lang="he-IL" sz="1400" dirty="0">
                <a:solidFill>
                  <a:schemeClr val="bg1"/>
                </a:solidFill>
                <a:latin typeface="Assistant" panose="020B0604020202020204" charset="-79"/>
                <a:cs typeface="Assistant" panose="020B0604020202020204" charset="-79"/>
              </a:rPr>
              <a:t> מבוטח חולה סרטן או שעבר אירוע מוחי יקבל שירותי ליווי מצוות מולטי דיציפלינרי הכולל רופא מומחה, עובד סוציאלי ו/או פסיכולוג, עד 5,000 ₪ לחודש ולא יותר מ 20,000 למקרה ביטוח.</a:t>
            </a:r>
          </a:p>
          <a:p>
            <a:pPr marL="285750" indent="-285750" algn="r" rtl="1">
              <a:buFont typeface="Wingdings" panose="05000000000000000000" pitchFamily="2" charset="2"/>
              <a:buChar char="ü"/>
            </a:pPr>
            <a:endParaRPr lang="he-IL" sz="1400" dirty="0">
              <a:solidFill>
                <a:schemeClr val="bg1"/>
              </a:solidFill>
              <a:latin typeface="Assistant" panose="020B0604020202020204" charset="-79"/>
              <a:cs typeface="Assistant" panose="020B0604020202020204" charset="-79"/>
            </a:endParaRPr>
          </a:p>
          <a:p>
            <a:pPr algn="r" rtl="1"/>
            <a:r>
              <a:rPr lang="he-IL" sz="1400" b="1" dirty="0">
                <a:solidFill>
                  <a:schemeClr val="bg1"/>
                </a:solidFill>
                <a:latin typeface="Assistant" panose="020B0604020202020204" charset="-79"/>
                <a:cs typeface="Assistant" panose="020B0604020202020204" charset="-79"/>
              </a:rPr>
              <a:t>* </a:t>
            </a:r>
            <a:r>
              <a:rPr lang="he-IL" sz="1050" b="1" dirty="0">
                <a:solidFill>
                  <a:schemeClr val="bg1"/>
                </a:solidFill>
                <a:latin typeface="Assistant" panose="020B0604020202020204" charset="-79"/>
                <a:cs typeface="Assistant" panose="020B0604020202020204" charset="-79"/>
              </a:rPr>
              <a:t>בכפוף להשתתפות עצמית</a:t>
            </a:r>
            <a:endParaRPr lang="en-US" sz="1050" b="1" dirty="0">
              <a:solidFill>
                <a:schemeClr val="bg1"/>
              </a:solidFill>
              <a:latin typeface="Assistant" panose="020B0604020202020204" charset="-79"/>
              <a:cs typeface="Assistant" panose="020B0604020202020204" charset="-79"/>
            </a:endParaRPr>
          </a:p>
          <a:p>
            <a:pPr algn="r"/>
            <a:endParaRPr lang="he-IL" sz="1400" dirty="0">
              <a:solidFill>
                <a:schemeClr val="bg1"/>
              </a:solidFill>
              <a:latin typeface="Assistant" panose="020B0604020202020204" charset="-79"/>
              <a:cs typeface="Assistant" panose="020B0604020202020204" charset="-79"/>
            </a:endParaRPr>
          </a:p>
        </p:txBody>
      </p:sp>
      <p:pic>
        <p:nvPicPr>
          <p:cNvPr id="5" name="Picture 2" descr="לוגו הטכניון - paamonim">
            <a:extLst>
              <a:ext uri="{FF2B5EF4-FFF2-40B4-BE49-F238E27FC236}">
                <a16:creationId xmlns:a16="http://schemas.microsoft.com/office/drawing/2014/main" id="{0319776F-946E-BA69-DC5E-F5F8681A63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07" y="32665"/>
            <a:ext cx="1208693" cy="58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787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BE1B42-976D-4F2A-9200-DC784C1652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60" y="1"/>
            <a:ext cx="9136480" cy="5143500"/>
          </a:xfrm>
          <a:prstGeom prst="rect">
            <a:avLst/>
          </a:prstGeom>
        </p:spPr>
      </p:pic>
      <p:sp>
        <p:nvSpPr>
          <p:cNvPr id="15" name="Google Shape;206;p28"/>
          <p:cNvSpPr txBox="1">
            <a:spLocks noGrp="1"/>
          </p:cNvSpPr>
          <p:nvPr>
            <p:ph type="subTitle" idx="1"/>
          </p:nvPr>
        </p:nvSpPr>
        <p:spPr>
          <a:xfrm>
            <a:off x="2298354" y="-217764"/>
            <a:ext cx="6456526" cy="1061064"/>
          </a:xfrm>
          <a:prstGeom prst="rect">
            <a:avLst/>
          </a:prstGeom>
        </p:spPr>
        <p:txBody>
          <a:bodyPr spcFirstLastPara="1" vert="horz" wrap="square" lIns="91425" tIns="91425" rIns="91425" bIns="91425" rtlCol="0" anchor="ctr" anchorCtr="0">
            <a:noAutofit/>
          </a:bodyPr>
          <a:lstStyle/>
          <a:p>
            <a:pPr algn="r">
              <a:lnSpc>
                <a:spcPts val="1700"/>
              </a:lnSpc>
            </a:pPr>
            <a:r>
              <a:rPr lang="he-IL" sz="2600" dirty="0">
                <a:solidFill>
                  <a:schemeClr val="tx1"/>
                </a:solidFill>
                <a:latin typeface="Assistant" panose="00000500000000000000" pitchFamily="2" charset="-79"/>
                <a:cs typeface="Assistant" panose="00000500000000000000" pitchFamily="2" charset="-79"/>
              </a:rPr>
              <a:t>יודעים | פועלים | משנים</a:t>
            </a:r>
          </a:p>
        </p:txBody>
      </p:sp>
      <p:sp>
        <p:nvSpPr>
          <p:cNvPr id="3" name="Slide Number Placeholder 2"/>
          <p:cNvSpPr>
            <a:spLocks noGrp="1"/>
          </p:cNvSpPr>
          <p:nvPr>
            <p:ph type="sldNum" sz="quarter" idx="12"/>
          </p:nvPr>
        </p:nvSpPr>
        <p:spPr/>
        <p:txBody>
          <a:bodyPr/>
          <a:lstStyle/>
          <a:p>
            <a:fld id="{AE8FA02D-141D-4798-A40D-B71DEE0F4BFC}" type="slidenum">
              <a:rPr lang="en-US" smtClean="0"/>
              <a:t>2</a:t>
            </a:fld>
            <a:endParaRPr lang="en-US"/>
          </a:p>
        </p:txBody>
      </p:sp>
      <p:sp>
        <p:nvSpPr>
          <p:cNvPr id="20" name="Speech Bubble: Rectangle 19">
            <a:extLst>
              <a:ext uri="{FF2B5EF4-FFF2-40B4-BE49-F238E27FC236}">
                <a16:creationId xmlns:a16="http://schemas.microsoft.com/office/drawing/2014/main" id="{4346C21B-8925-471C-BEC7-D35D370E6092}"/>
              </a:ext>
            </a:extLst>
          </p:cNvPr>
          <p:cNvSpPr/>
          <p:nvPr/>
        </p:nvSpPr>
        <p:spPr>
          <a:xfrm>
            <a:off x="2687474" y="-1741"/>
            <a:ext cx="6456526" cy="629019"/>
          </a:xfrm>
          <a:prstGeom prst="wedgeRectCallout">
            <a:avLst>
              <a:gd name="adj1" fmla="val -53649"/>
              <a:gd name="adj2" fmla="val 18638"/>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1" name="Google Shape;206;p28">
            <a:extLst>
              <a:ext uri="{FF2B5EF4-FFF2-40B4-BE49-F238E27FC236}">
                <a16:creationId xmlns:a16="http://schemas.microsoft.com/office/drawing/2014/main" id="{47904715-C1D9-4D60-9B37-C033C5B21784}"/>
              </a:ext>
            </a:extLst>
          </p:cNvPr>
          <p:cNvSpPr txBox="1">
            <a:spLocks/>
          </p:cNvSpPr>
          <p:nvPr/>
        </p:nvSpPr>
        <p:spPr>
          <a:xfrm>
            <a:off x="1956458" y="-61943"/>
            <a:ext cx="7029324" cy="533400"/>
          </a:xfrm>
          <a:prstGeom prst="rect">
            <a:avLst/>
          </a:prstGeom>
        </p:spPr>
        <p:txBody>
          <a:bodyPr spcFirstLastPara="1" vert="horz" wrap="square" lIns="91425" tIns="91425" rIns="91425" bIns="91425" rtlCol="0" anchor="ctr" anchorCtr="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rtl="1">
              <a:lnSpc>
                <a:spcPts val="6600"/>
              </a:lnSpc>
              <a:defRPr/>
            </a:pPr>
            <a:r>
              <a:rPr lang="he-IL" altLang="he-IL" sz="3600" dirty="0">
                <a:solidFill>
                  <a:schemeClr val="bg1"/>
                </a:solidFill>
                <a:latin typeface="Assistant" panose="00000500000000000000" pitchFamily="2" charset="-79"/>
                <a:ea typeface="Tahoma" panose="020B0604030504040204" pitchFamily="34" charset="0"/>
                <a:cs typeface="Assistant" panose="00000500000000000000" pitchFamily="2" charset="-79"/>
              </a:rPr>
              <a:t>מערכת הבריאות הציבורית בישראל: </a:t>
            </a:r>
          </a:p>
        </p:txBody>
      </p:sp>
      <p:sp>
        <p:nvSpPr>
          <p:cNvPr id="16" name="Google Shape;206;p28">
            <a:extLst>
              <a:ext uri="{FF2B5EF4-FFF2-40B4-BE49-F238E27FC236}">
                <a16:creationId xmlns:a16="http://schemas.microsoft.com/office/drawing/2014/main" id="{B583D9E5-05D2-4F74-89C6-4362627D610D}"/>
              </a:ext>
            </a:extLst>
          </p:cNvPr>
          <p:cNvSpPr txBox="1">
            <a:spLocks/>
          </p:cNvSpPr>
          <p:nvPr/>
        </p:nvSpPr>
        <p:spPr>
          <a:xfrm>
            <a:off x="6450757" y="3347165"/>
            <a:ext cx="2514600" cy="1714500"/>
          </a:xfrm>
          <a:prstGeom prst="rect">
            <a:avLst/>
          </a:prstGeom>
        </p:spPr>
        <p:txBody>
          <a:bodyPr spcFirstLastPara="1" vert="horz" wrap="square" lIns="91425" tIns="91425" rIns="91425" bIns="91425" rtlCol="0" anchor="ctr" anchorCtr="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ts val="4700"/>
              </a:lnSpc>
              <a:spcBef>
                <a:spcPts val="0"/>
              </a:spcBef>
            </a:pPr>
            <a:r>
              <a:rPr lang="he-IL" sz="6000" dirty="0">
                <a:solidFill>
                  <a:schemeClr val="bg1"/>
                </a:solidFill>
                <a:latin typeface="Assistant" panose="00000500000000000000" pitchFamily="2" charset="-79"/>
                <a:cs typeface="Assistant" panose="00000500000000000000" pitchFamily="2" charset="-79"/>
              </a:rPr>
              <a:t>מבנה</a:t>
            </a:r>
            <a:br>
              <a:rPr lang="en-US" sz="6000" dirty="0">
                <a:solidFill>
                  <a:schemeClr val="bg1"/>
                </a:solidFill>
                <a:latin typeface="Assistant" panose="00000500000000000000" pitchFamily="2" charset="-79"/>
                <a:cs typeface="Assistant" panose="00000500000000000000" pitchFamily="2" charset="-79"/>
              </a:rPr>
            </a:br>
            <a:r>
              <a:rPr lang="he-IL" sz="6000" dirty="0">
                <a:solidFill>
                  <a:schemeClr val="bg1"/>
                </a:solidFill>
                <a:latin typeface="Assistant" panose="00000500000000000000" pitchFamily="2" charset="-79"/>
                <a:cs typeface="Assistant" panose="00000500000000000000" pitchFamily="2" charset="-79"/>
              </a:rPr>
              <a:t>ואתגרים</a:t>
            </a:r>
          </a:p>
        </p:txBody>
      </p:sp>
      <p:sp>
        <p:nvSpPr>
          <p:cNvPr id="17" name="Rectangle 16">
            <a:extLst>
              <a:ext uri="{FF2B5EF4-FFF2-40B4-BE49-F238E27FC236}">
                <a16:creationId xmlns:a16="http://schemas.microsoft.com/office/drawing/2014/main" id="{C34D539A-AFF5-43E8-B5D6-8F1076C2ED76}"/>
              </a:ext>
            </a:extLst>
          </p:cNvPr>
          <p:cNvSpPr/>
          <p:nvPr/>
        </p:nvSpPr>
        <p:spPr>
          <a:xfrm>
            <a:off x="6781800" y="3284374"/>
            <a:ext cx="1752600" cy="125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026" name="Picture 2" descr="לוגו הטכניון - paamonim">
            <a:extLst>
              <a:ext uri="{FF2B5EF4-FFF2-40B4-BE49-F238E27FC236}">
                <a16:creationId xmlns:a16="http://schemas.microsoft.com/office/drawing/2014/main" id="{5DCBF2C7-7020-4ECC-A7AD-5B3F64D717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38" y="-1741"/>
            <a:ext cx="1431899" cy="69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956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FA0915-BF9B-45F7-804A-3A28E3AC5C81}"/>
              </a:ext>
            </a:extLst>
          </p:cNvPr>
          <p:cNvSpPr/>
          <p:nvPr/>
        </p:nvSpPr>
        <p:spPr>
          <a:xfrm>
            <a:off x="-30899" y="0"/>
            <a:ext cx="9151574" cy="4984836"/>
          </a:xfrm>
          <a:prstGeom prst="rect">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495D15-8FC0-4363-8B0F-E65BB0DF7136}"/>
              </a:ext>
            </a:extLst>
          </p:cNvPr>
          <p:cNvSpPr/>
          <p:nvPr/>
        </p:nvSpPr>
        <p:spPr>
          <a:xfrm>
            <a:off x="0" y="4878237"/>
            <a:ext cx="9144000" cy="256168"/>
          </a:xfrm>
          <a:prstGeom prst="rect">
            <a:avLst/>
          </a:prstGeom>
          <a:solidFill>
            <a:srgbClr val="0E2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TextBox 13">
            <a:extLst>
              <a:ext uri="{FF2B5EF4-FFF2-40B4-BE49-F238E27FC236}">
                <a16:creationId xmlns:a16="http://schemas.microsoft.com/office/drawing/2014/main" id="{1E5246B3-8413-4C7B-B64E-5928C17BFC75}"/>
              </a:ext>
            </a:extLst>
          </p:cNvPr>
          <p:cNvSpPr txBox="1"/>
          <p:nvPr/>
        </p:nvSpPr>
        <p:spPr>
          <a:xfrm>
            <a:off x="736915" y="781468"/>
            <a:ext cx="8418566" cy="846386"/>
          </a:xfrm>
          <a:prstGeom prst="rect">
            <a:avLst/>
          </a:prstGeom>
          <a:noFill/>
        </p:spPr>
        <p:txBody>
          <a:bodyPr wrap="square" rtlCol="0">
            <a:spAutoFit/>
          </a:bodyPr>
          <a:lstStyle/>
          <a:p>
            <a:pPr algn="just" rtl="1"/>
            <a:r>
              <a:rPr lang="en-US" sz="1100" dirty="0">
                <a:latin typeface="Assistant" panose="020B0604020202020204" charset="-79"/>
                <a:cs typeface="Assistant" panose="020B0604020202020204" charset="-79"/>
              </a:rPr>
              <a:t> </a:t>
            </a:r>
          </a:p>
          <a:p>
            <a:pPr algn="just" rtl="1"/>
            <a:endParaRPr lang="en-US" sz="1600" b="1" dirty="0">
              <a:solidFill>
                <a:schemeClr val="bg1"/>
              </a:solidFill>
              <a:latin typeface="Assistant" panose="020B0604020202020204" charset="-79"/>
              <a:cs typeface="Assistant" panose="020B0604020202020204" charset="-79"/>
            </a:endParaRPr>
          </a:p>
          <a:p>
            <a:pPr algn="just"/>
            <a:endParaRPr lang="he-IL" sz="2200" b="1" dirty="0">
              <a:solidFill>
                <a:schemeClr val="bg1"/>
              </a:solidFill>
              <a:latin typeface="Assistant" panose="00000500000000000000" pitchFamily="2" charset="-79"/>
              <a:cs typeface="Assistant" panose="00000500000000000000" pitchFamily="2" charset="-79"/>
            </a:endParaRPr>
          </a:p>
        </p:txBody>
      </p:sp>
      <p:sp>
        <p:nvSpPr>
          <p:cNvPr id="4" name="Speech Bubble: Rectangle 3">
            <a:extLst>
              <a:ext uri="{FF2B5EF4-FFF2-40B4-BE49-F238E27FC236}">
                <a16:creationId xmlns:a16="http://schemas.microsoft.com/office/drawing/2014/main" id="{24261D3B-2723-4906-BACE-F91F798C8B01}"/>
              </a:ext>
            </a:extLst>
          </p:cNvPr>
          <p:cNvSpPr/>
          <p:nvPr/>
        </p:nvSpPr>
        <p:spPr>
          <a:xfrm>
            <a:off x="1752600" y="11"/>
            <a:ext cx="7391411" cy="629019"/>
          </a:xfrm>
          <a:prstGeom prst="wedgeRectCallout">
            <a:avLst>
              <a:gd name="adj1" fmla="val -55332"/>
              <a:gd name="adj2" fmla="val 241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כותרת 1">
            <a:extLst>
              <a:ext uri="{FF2B5EF4-FFF2-40B4-BE49-F238E27FC236}">
                <a16:creationId xmlns:a16="http://schemas.microsoft.com/office/drawing/2014/main" id="{F957BF25-CE92-40B5-87F6-7BC2E532AE45}"/>
              </a:ext>
            </a:extLst>
          </p:cNvPr>
          <p:cNvSpPr>
            <a:spLocks noGrp="1"/>
          </p:cNvSpPr>
          <p:nvPr>
            <p:ph type="title"/>
          </p:nvPr>
        </p:nvSpPr>
        <p:spPr>
          <a:xfrm>
            <a:off x="1722329" y="242062"/>
            <a:ext cx="7498499" cy="144916"/>
          </a:xfrm>
        </p:spPr>
        <p:txBody>
          <a:bodyPr>
            <a:noAutofit/>
          </a:bodyPr>
          <a:lstStyle/>
          <a:p>
            <a:pPr algn="l" rtl="1"/>
            <a:r>
              <a:rPr lang="he-IL" sz="3600" b="1" dirty="0">
                <a:ln w="9525">
                  <a:noFill/>
                  <a:round/>
                  <a:headEnd/>
                  <a:tailEnd/>
                </a:ln>
                <a:solidFill>
                  <a:srgbClr val="309AC2"/>
                </a:solidFill>
                <a:latin typeface="Assistant" panose="00000500000000000000" pitchFamily="2" charset="-79"/>
                <a:cs typeface="Assistant" panose="00000500000000000000" pitchFamily="2" charset="-79"/>
              </a:rPr>
              <a:t>שירותים רפואיים נוספים שאינם באשפוז*</a:t>
            </a:r>
          </a:p>
        </p:txBody>
      </p:sp>
      <p:sp>
        <p:nvSpPr>
          <p:cNvPr id="2" name="TextBox 1"/>
          <p:cNvSpPr txBox="1"/>
          <p:nvPr/>
        </p:nvSpPr>
        <p:spPr>
          <a:xfrm>
            <a:off x="533400" y="738617"/>
            <a:ext cx="8281122" cy="5126724"/>
          </a:xfrm>
          <a:prstGeom prst="rect">
            <a:avLst/>
          </a:prstGeom>
          <a:noFill/>
        </p:spPr>
        <p:txBody>
          <a:bodyPr wrap="square" rtlCol="1">
            <a:spAutoFit/>
          </a:bodyPr>
          <a:lstStyle/>
          <a:p>
            <a:pPr lvl="0" algn="r" rtl="1"/>
            <a:endParaRPr lang="he-IL" sz="1400" b="1" dirty="0">
              <a:solidFill>
                <a:schemeClr val="bg1"/>
              </a:solidFill>
              <a:latin typeface="Assistant" panose="020B0604020202020204" charset="-79"/>
              <a:cs typeface="Assistant" panose="020B0604020202020204" charset="-79"/>
            </a:endParaRPr>
          </a:p>
          <a:p>
            <a:pPr marL="285750" lvl="0" indent="-285750" algn="r" rtl="1">
              <a:buFont typeface="Wingdings" panose="05000000000000000000" pitchFamily="2" charset="2"/>
              <a:buChar char="ü"/>
            </a:pPr>
            <a:endParaRPr lang="he-IL" sz="1400" b="1" dirty="0">
              <a:solidFill>
                <a:schemeClr val="bg1"/>
              </a:solidFill>
              <a:latin typeface="Assistant" panose="020B0604020202020204" charset="-79"/>
              <a:cs typeface="Assistant" panose="020B0604020202020204" charset="-79"/>
            </a:endParaRPr>
          </a:p>
          <a:p>
            <a:pPr marL="285750" lvl="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בדיקות הריון</a:t>
            </a:r>
            <a:r>
              <a:rPr lang="he-IL" sz="1400" dirty="0">
                <a:solidFill>
                  <a:schemeClr val="bg1"/>
                </a:solidFill>
                <a:latin typeface="Assistant" panose="020B0604020202020204" charset="-79"/>
                <a:cs typeface="Assistant" panose="020B0604020202020204" charset="-79"/>
              </a:rPr>
              <a:t>:</a:t>
            </a:r>
            <a:r>
              <a:rPr lang="he-IL" sz="1400" b="1" dirty="0">
                <a:solidFill>
                  <a:schemeClr val="bg1"/>
                </a:solidFill>
                <a:latin typeface="Assistant" panose="020B0604020202020204" charset="-79"/>
                <a:cs typeface="Assistant" panose="020B0604020202020204" charset="-79"/>
              </a:rPr>
              <a:t> </a:t>
            </a:r>
            <a:r>
              <a:rPr lang="he-IL" sz="1400" dirty="0">
                <a:solidFill>
                  <a:schemeClr val="bg1"/>
                </a:solidFill>
                <a:latin typeface="Assistant" panose="020B0604020202020204" charset="-79"/>
                <a:cs typeface="Assistant" panose="020B0604020202020204" charset="-79"/>
              </a:rPr>
              <a:t>תקרת ההחזר לרשימה ארוכה של בדיקות: 6,000 ₪ להריון + 4,000 ₪ בגין ייעוץ ו/או בדיקות לסיקור גנטי. </a:t>
            </a:r>
          </a:p>
          <a:p>
            <a:pPr marL="285750" lvl="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הפסקת הריון באמצעות גלולת </a:t>
            </a:r>
            <a:r>
              <a:rPr lang="he-IL" sz="1400" b="1" dirty="0" err="1">
                <a:solidFill>
                  <a:schemeClr val="bg1"/>
                </a:solidFill>
                <a:latin typeface="Assistant" panose="020B0604020202020204" charset="-79"/>
                <a:cs typeface="Assistant" panose="020B0604020202020204" charset="-79"/>
              </a:rPr>
              <a:t>מייפגין</a:t>
            </a:r>
            <a:r>
              <a:rPr lang="he-IL" sz="1400" b="1" dirty="0">
                <a:solidFill>
                  <a:schemeClr val="bg1"/>
                </a:solidFill>
                <a:latin typeface="Assistant" panose="020B0604020202020204" charset="-79"/>
                <a:cs typeface="Assistant" panose="020B0604020202020204" charset="-79"/>
              </a:rPr>
              <a:t> או טכנולוגיה דומה:</a:t>
            </a:r>
            <a:r>
              <a:rPr lang="he-IL" sz="1400" dirty="0">
                <a:solidFill>
                  <a:schemeClr val="bg1"/>
                </a:solidFill>
                <a:latin typeface="Assistant" panose="020B0604020202020204" charset="-79"/>
                <a:cs typeface="Assistant" panose="020B0604020202020204" charset="-79"/>
              </a:rPr>
              <a:t> עד 4,000 ₪ למקרה ביטוח.</a:t>
            </a:r>
          </a:p>
          <a:p>
            <a:pPr marL="28575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טיפול בגלי הלם, לייזר, גלי קול, גלי רדיו ושדות מגנטיים: </a:t>
            </a:r>
            <a:r>
              <a:rPr lang="he-IL" sz="1400" dirty="0">
                <a:solidFill>
                  <a:schemeClr val="bg1"/>
                </a:solidFill>
                <a:latin typeface="Assistant" panose="020B0604020202020204" charset="-79"/>
                <a:cs typeface="Assistant" panose="020B0604020202020204" charset="-79"/>
              </a:rPr>
              <a:t>עד 3,500 ₪ למקרה ביטוח.</a:t>
            </a:r>
            <a:r>
              <a:rPr lang="he-IL" sz="1400" b="1" dirty="0">
                <a:solidFill>
                  <a:schemeClr val="bg1"/>
                </a:solidFill>
                <a:latin typeface="Assistant" panose="020B0604020202020204" charset="-79"/>
                <a:cs typeface="Assistant" panose="020B0604020202020204" charset="-79"/>
              </a:rPr>
              <a:t> </a:t>
            </a:r>
          </a:p>
          <a:p>
            <a:pPr marL="28575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הזרקות לטיפול בהזעת יתר או מיגרנה - </a:t>
            </a:r>
            <a:r>
              <a:rPr lang="he-IL" sz="1400" dirty="0">
                <a:solidFill>
                  <a:schemeClr val="bg1"/>
                </a:solidFill>
                <a:latin typeface="Assistant" panose="020B0604020202020204" charset="-79"/>
                <a:cs typeface="Assistant" panose="020B0604020202020204" charset="-79"/>
              </a:rPr>
              <a:t>עד 6,000 ₪ למקרה ביטוח. </a:t>
            </a:r>
            <a:r>
              <a:rPr lang="he-IL" sz="1400" b="1" dirty="0">
                <a:solidFill>
                  <a:schemeClr val="bg1"/>
                </a:solidFill>
                <a:latin typeface="Assistant" panose="020B0604020202020204" charset="-79"/>
                <a:cs typeface="Assistant" panose="020B0604020202020204" charset="-79"/>
              </a:rPr>
              <a:t> </a:t>
            </a:r>
          </a:p>
          <a:p>
            <a:pPr marL="28575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טיפולי שיקום, כולל טיפול שיקומי, התעמלות שיקומית וריפוי בעיסוק - </a:t>
            </a:r>
            <a:r>
              <a:rPr lang="he-IL" sz="1400" dirty="0">
                <a:solidFill>
                  <a:schemeClr val="bg1"/>
                </a:solidFill>
                <a:latin typeface="Assistant" panose="020B0604020202020204" charset="-79"/>
                <a:cs typeface="Assistant" panose="020B0604020202020204" charset="-79"/>
              </a:rPr>
              <a:t>עד 250 ₪ לטיפול ועד 22 טיפולים בשנה. </a:t>
            </a:r>
          </a:p>
          <a:p>
            <a:pPr marL="28575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הזרקות לעין למניעה או טיפול במחלת רשתית - </a:t>
            </a:r>
            <a:r>
              <a:rPr lang="he-IL" sz="1400" dirty="0">
                <a:solidFill>
                  <a:schemeClr val="bg1"/>
                </a:solidFill>
                <a:latin typeface="Assistant" panose="020B0604020202020204" charset="-79"/>
                <a:cs typeface="Assistant" panose="020B0604020202020204" charset="-79"/>
              </a:rPr>
              <a:t>עד 2,000 ₪ למקרה ביטוח ולא יותר מ- 10,000 ₪ לסדרת הזרקות בשנה.</a:t>
            </a:r>
          </a:p>
          <a:p>
            <a:pPr marL="28575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החזר בגין בדיקות היריון לאם הפונדקאות</a:t>
            </a:r>
            <a:r>
              <a:rPr lang="he-IL" sz="1400" dirty="0">
                <a:solidFill>
                  <a:schemeClr val="bg1"/>
                </a:solidFill>
                <a:latin typeface="Assistant" panose="020B0604020202020204" charset="-79"/>
                <a:cs typeface="Assistant" panose="020B0604020202020204" charset="-79"/>
              </a:rPr>
              <a:t>: עד 25,000 ₪ לסדרת טיפולים ועד 3 סדרות טיפול. </a:t>
            </a:r>
          </a:p>
          <a:p>
            <a:pPr marL="28575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טיפול בדום נשימה והפרעות נשימה בשינה -</a:t>
            </a:r>
            <a:r>
              <a:rPr lang="he-IL" sz="1400" dirty="0">
                <a:solidFill>
                  <a:schemeClr val="bg1"/>
                </a:solidFill>
                <a:latin typeface="Assistant" panose="020B0604020202020204" charset="-79"/>
                <a:cs typeface="Assistant" panose="020B0604020202020204" charset="-79"/>
              </a:rPr>
              <a:t> עד 4,000 ₪ לשנה. </a:t>
            </a:r>
          </a:p>
          <a:p>
            <a:pPr marL="28575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רפואה מונעת מגיל 50 ואילך</a:t>
            </a:r>
            <a:r>
              <a:rPr lang="he-IL" sz="1400" dirty="0">
                <a:solidFill>
                  <a:schemeClr val="bg1"/>
                </a:solidFill>
                <a:latin typeface="Assistant" panose="020B0604020202020204" charset="-79"/>
                <a:cs typeface="Assistant" panose="020B0604020202020204" charset="-79"/>
              </a:rPr>
              <a:t>  (כגון: ממוגרפיה, אקו לב, בדיקת </a:t>
            </a:r>
            <a:r>
              <a:rPr lang="en-US" sz="1400" dirty="0">
                <a:solidFill>
                  <a:schemeClr val="bg1"/>
                </a:solidFill>
                <a:latin typeface="Assistant" panose="020B0604020202020204" charset="-79"/>
                <a:cs typeface="Assistant" panose="020B0604020202020204" charset="-79"/>
              </a:rPr>
              <a:t>PSA</a:t>
            </a:r>
            <a:r>
              <a:rPr lang="he-IL" sz="1400" dirty="0">
                <a:solidFill>
                  <a:schemeClr val="bg1"/>
                </a:solidFill>
                <a:latin typeface="Assistant" panose="020B0604020202020204" charset="-79"/>
                <a:cs typeface="Assistant" panose="020B0604020202020204" charset="-79"/>
              </a:rPr>
              <a:t> ועוד) – עד 350 ₪ לבדיקה, מתחדש כל 30 חודשים</a:t>
            </a:r>
          </a:p>
          <a:p>
            <a:pPr marL="28575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הדפסת אברים -</a:t>
            </a:r>
            <a:r>
              <a:rPr lang="he-IL" sz="1400" dirty="0">
                <a:solidFill>
                  <a:schemeClr val="bg1"/>
                </a:solidFill>
                <a:latin typeface="Assistant" panose="020B0604020202020204" charset="-79"/>
                <a:cs typeface="Assistant" panose="020B0604020202020204" charset="-79"/>
              </a:rPr>
              <a:t> עד 2,000 ₪ עבור הדמית תלת </a:t>
            </a:r>
            <a:r>
              <a:rPr lang="he-IL" sz="1400" dirty="0" err="1">
                <a:solidFill>
                  <a:schemeClr val="bg1"/>
                </a:solidFill>
                <a:latin typeface="Assistant" panose="020B0604020202020204" charset="-79"/>
                <a:cs typeface="Assistant" panose="020B0604020202020204" charset="-79"/>
              </a:rPr>
              <a:t>מימד</a:t>
            </a:r>
            <a:r>
              <a:rPr lang="he-IL" sz="1400" dirty="0">
                <a:solidFill>
                  <a:schemeClr val="bg1"/>
                </a:solidFill>
                <a:latin typeface="Assistant" panose="020B0604020202020204" charset="-79"/>
                <a:cs typeface="Assistant" panose="020B0604020202020204" charset="-79"/>
              </a:rPr>
              <a:t>, 10,000 ₪ עבור הדפסת תלת </a:t>
            </a:r>
            <a:r>
              <a:rPr lang="he-IL" sz="1400" dirty="0" err="1">
                <a:solidFill>
                  <a:schemeClr val="bg1"/>
                </a:solidFill>
                <a:latin typeface="Assistant" panose="020B0604020202020204" charset="-79"/>
                <a:cs typeface="Assistant" panose="020B0604020202020204" charset="-79"/>
              </a:rPr>
              <a:t>מימד</a:t>
            </a:r>
            <a:r>
              <a:rPr lang="he-IL" sz="1400" dirty="0">
                <a:solidFill>
                  <a:schemeClr val="bg1"/>
                </a:solidFill>
                <a:latin typeface="Assistant" panose="020B0604020202020204" charset="-79"/>
                <a:cs typeface="Assistant" panose="020B0604020202020204" charset="-79"/>
              </a:rPr>
              <a:t> של האיבר לצורך המחשה, 35,000 ₪ עבור הדפסת תלת </a:t>
            </a:r>
            <a:r>
              <a:rPr lang="he-IL" sz="1400" dirty="0" err="1">
                <a:solidFill>
                  <a:schemeClr val="bg1"/>
                </a:solidFill>
                <a:latin typeface="Assistant" panose="020B0604020202020204" charset="-79"/>
                <a:cs typeface="Assistant" panose="020B0604020202020204" charset="-79"/>
              </a:rPr>
              <a:t>מימד</a:t>
            </a:r>
            <a:r>
              <a:rPr lang="he-IL" sz="1400" dirty="0">
                <a:solidFill>
                  <a:schemeClr val="bg1"/>
                </a:solidFill>
                <a:latin typeface="Assistant" panose="020B0604020202020204" charset="-79"/>
                <a:cs typeface="Assistant" panose="020B0604020202020204" charset="-79"/>
              </a:rPr>
              <a:t> של האיבר להשתלה  ו- 15,000 ₪ עבור הדפסת תלת </a:t>
            </a:r>
            <a:r>
              <a:rPr lang="he-IL" sz="1400" dirty="0" err="1">
                <a:solidFill>
                  <a:schemeClr val="bg1"/>
                </a:solidFill>
                <a:latin typeface="Assistant" panose="020B0604020202020204" charset="-79"/>
                <a:cs typeface="Assistant" panose="020B0604020202020204" charset="-79"/>
              </a:rPr>
              <a:t>מימד</a:t>
            </a:r>
            <a:r>
              <a:rPr lang="he-IL" sz="1400" dirty="0">
                <a:solidFill>
                  <a:schemeClr val="bg1"/>
                </a:solidFill>
                <a:latin typeface="Assistant" panose="020B0604020202020204" charset="-79"/>
                <a:cs typeface="Assistant" panose="020B0604020202020204" charset="-79"/>
              </a:rPr>
              <a:t> של כלי עזר לניתוח.</a:t>
            </a:r>
          </a:p>
          <a:p>
            <a:pPr marL="285750" indent="-285750" algn="r" rtl="1">
              <a:buFont typeface="Wingdings" panose="05000000000000000000" pitchFamily="2" charset="2"/>
              <a:buChar char="ü"/>
            </a:pPr>
            <a:r>
              <a:rPr lang="he-IL" sz="1400" b="1" dirty="0">
                <a:solidFill>
                  <a:schemeClr val="bg1"/>
                </a:solidFill>
                <a:latin typeface="Assistant" panose="020B0604020202020204" charset="-79"/>
                <a:cs typeface="Assistant" panose="020B0604020202020204" charset="-79"/>
              </a:rPr>
              <a:t>תרומת ביצית בחו"ל</a:t>
            </a:r>
            <a:r>
              <a:rPr lang="he-IL" sz="1400" dirty="0">
                <a:solidFill>
                  <a:schemeClr val="bg1"/>
                </a:solidFill>
                <a:latin typeface="Assistant" panose="020B0604020202020204" charset="-79"/>
                <a:cs typeface="Assistant" panose="020B0604020202020204" charset="-79"/>
              </a:rPr>
              <a:t> – עד 20,000 ₪ לתרומה ועד ל 2 תרומות בתקופת הביטוח.  </a:t>
            </a:r>
          </a:p>
          <a:p>
            <a:pPr marL="285750" indent="-285750" algn="r" rtl="1">
              <a:buFont typeface="Wingdings" panose="05000000000000000000" pitchFamily="2" charset="2"/>
              <a:buChar char="ü"/>
            </a:pPr>
            <a:endParaRPr lang="he-IL" sz="1400" dirty="0">
              <a:solidFill>
                <a:schemeClr val="bg1"/>
              </a:solidFill>
              <a:latin typeface="Assistant" panose="020B0604020202020204" charset="-79"/>
              <a:cs typeface="Assistant" panose="020B0604020202020204" charset="-79"/>
            </a:endParaRPr>
          </a:p>
          <a:p>
            <a:pPr marL="285750" indent="-285750" algn="r" rtl="1">
              <a:buFont typeface="Wingdings" panose="05000000000000000000" pitchFamily="2" charset="2"/>
              <a:buChar char="ü"/>
            </a:pPr>
            <a:endParaRPr lang="he-IL" sz="1400" dirty="0">
              <a:solidFill>
                <a:schemeClr val="bg1"/>
              </a:solidFill>
              <a:latin typeface="Assistant" panose="020B0604020202020204" charset="-79"/>
              <a:cs typeface="Assistant" panose="020B0604020202020204" charset="-79"/>
            </a:endParaRPr>
          </a:p>
          <a:p>
            <a:pPr algn="r" rtl="1"/>
            <a:r>
              <a:rPr lang="he-IL" sz="1600" b="1" dirty="0">
                <a:solidFill>
                  <a:schemeClr val="bg1"/>
                </a:solidFill>
                <a:latin typeface="Assistant" panose="020B0604020202020204" charset="-79"/>
                <a:cs typeface="Assistant" panose="020B0604020202020204" charset="-79"/>
              </a:rPr>
              <a:t>* </a:t>
            </a:r>
            <a:r>
              <a:rPr lang="he-IL" sz="1200" b="1" dirty="0">
                <a:solidFill>
                  <a:schemeClr val="bg1"/>
                </a:solidFill>
                <a:latin typeface="Assistant" panose="020B0604020202020204" charset="-79"/>
                <a:cs typeface="Assistant" panose="020B0604020202020204" charset="-79"/>
              </a:rPr>
              <a:t>בכפוף להשתתפות עצמית</a:t>
            </a:r>
            <a:endParaRPr lang="en-US" sz="1200" b="1" dirty="0">
              <a:solidFill>
                <a:schemeClr val="bg1"/>
              </a:solidFill>
              <a:latin typeface="Assistant" panose="020B0604020202020204" charset="-79"/>
              <a:cs typeface="Assistant" panose="020B0604020202020204" charset="-79"/>
            </a:endParaRPr>
          </a:p>
          <a:p>
            <a:pPr marL="285750" indent="-285750" algn="r" rtl="1">
              <a:buFont typeface="Wingdings" panose="05000000000000000000" pitchFamily="2" charset="2"/>
              <a:buChar char="ü"/>
            </a:pPr>
            <a:endParaRPr lang="he-IL" sz="1400" dirty="0">
              <a:solidFill>
                <a:schemeClr val="bg1"/>
              </a:solidFill>
              <a:latin typeface="Assistant" panose="020B0604020202020204" charset="-79"/>
              <a:cs typeface="Assistant" panose="020B0604020202020204" charset="-79"/>
            </a:endParaRPr>
          </a:p>
          <a:p>
            <a:pPr marL="285750" indent="-285750" algn="r" rtl="1">
              <a:buFont typeface="Wingdings" panose="05000000000000000000" pitchFamily="2" charset="2"/>
              <a:buChar char="ü"/>
            </a:pPr>
            <a:endParaRPr lang="he-IL" sz="1400" dirty="0">
              <a:solidFill>
                <a:schemeClr val="bg1"/>
              </a:solidFill>
              <a:latin typeface="Assistant" panose="020B0604020202020204" charset="-79"/>
              <a:cs typeface="Assistant" panose="020B0604020202020204" charset="-79"/>
            </a:endParaRPr>
          </a:p>
          <a:p>
            <a:pPr marL="285750" indent="-285750" algn="r" rtl="1">
              <a:buFont typeface="Wingdings" panose="05000000000000000000" pitchFamily="2" charset="2"/>
              <a:buChar char="ü"/>
            </a:pPr>
            <a:endParaRPr lang="en-US" sz="1400" dirty="0">
              <a:solidFill>
                <a:schemeClr val="bg1"/>
              </a:solidFill>
              <a:latin typeface="Assistant" panose="020B0604020202020204" charset="-79"/>
              <a:cs typeface="Assistant" panose="020B0604020202020204" charset="-79"/>
            </a:endParaRPr>
          </a:p>
          <a:p>
            <a:pPr marL="285750" indent="-285750" algn="r" rtl="1">
              <a:buFont typeface="Wingdings" panose="05000000000000000000" pitchFamily="2" charset="2"/>
              <a:buChar char="ü"/>
            </a:pPr>
            <a:endParaRPr lang="en-US" sz="1400" b="1" dirty="0">
              <a:solidFill>
                <a:schemeClr val="bg1"/>
              </a:solidFill>
              <a:latin typeface="Assistant" panose="020B0604020202020204" charset="-79"/>
              <a:cs typeface="Assistant" panose="020B0604020202020204" charset="-79"/>
            </a:endParaRPr>
          </a:p>
          <a:p>
            <a:pPr algn="r" rtl="1"/>
            <a:endParaRPr lang="he-IL" sz="1600" b="1" dirty="0">
              <a:solidFill>
                <a:schemeClr val="bg1"/>
              </a:solidFill>
              <a:latin typeface="Assistant" panose="020B0604020202020204" charset="-79"/>
              <a:cs typeface="Assistant" panose="020B0604020202020204" charset="-79"/>
            </a:endParaRPr>
          </a:p>
          <a:p>
            <a:pPr marL="285750" lvl="0" indent="-285750" algn="r" rtl="1">
              <a:lnSpc>
                <a:spcPct val="115000"/>
              </a:lnSpc>
              <a:buSzPts val="1100"/>
              <a:buFont typeface="Wingdings" panose="05000000000000000000" pitchFamily="2" charset="2"/>
              <a:buChar char="ü"/>
            </a:pPr>
            <a:endParaRPr lang="en-US" sz="1400" dirty="0">
              <a:solidFill>
                <a:schemeClr val="bg1"/>
              </a:solidFill>
              <a:latin typeface="Assistant" panose="020B0604020202020204" charset="-79"/>
              <a:cs typeface="Assistant" panose="020B0604020202020204" charset="-79"/>
            </a:endParaRPr>
          </a:p>
        </p:txBody>
      </p:sp>
      <p:pic>
        <p:nvPicPr>
          <p:cNvPr id="5" name="Picture 2" descr="לוגו הטכניון - paamonim">
            <a:extLst>
              <a:ext uri="{FF2B5EF4-FFF2-40B4-BE49-F238E27FC236}">
                <a16:creationId xmlns:a16="http://schemas.microsoft.com/office/drawing/2014/main" id="{4AD9917E-CFAA-C283-DEC5-FDC11870F1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07" y="32665"/>
            <a:ext cx="1431899" cy="69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129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949D81-6C22-44F7-8626-4E2BCECA924D}"/>
              </a:ext>
            </a:extLst>
          </p:cNvPr>
          <p:cNvSpPr/>
          <p:nvPr/>
        </p:nvSpPr>
        <p:spPr>
          <a:xfrm>
            <a:off x="3908" y="0"/>
            <a:ext cx="9151574" cy="4878237"/>
          </a:xfrm>
          <a:prstGeom prst="rect">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95D15-8FC0-4363-8B0F-E65BB0DF7136}"/>
              </a:ext>
            </a:extLst>
          </p:cNvPr>
          <p:cNvSpPr/>
          <p:nvPr/>
        </p:nvSpPr>
        <p:spPr>
          <a:xfrm>
            <a:off x="0" y="4878237"/>
            <a:ext cx="9144000" cy="256168"/>
          </a:xfrm>
          <a:prstGeom prst="rect">
            <a:avLst/>
          </a:prstGeom>
          <a:solidFill>
            <a:srgbClr val="0E2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Speech Bubble: Rectangle 13">
            <a:extLst>
              <a:ext uri="{FF2B5EF4-FFF2-40B4-BE49-F238E27FC236}">
                <a16:creationId xmlns:a16="http://schemas.microsoft.com/office/drawing/2014/main" id="{D42CC8C6-7B4D-4E30-9ADA-A7BDFF9EE3A2}"/>
              </a:ext>
            </a:extLst>
          </p:cNvPr>
          <p:cNvSpPr/>
          <p:nvPr/>
        </p:nvSpPr>
        <p:spPr>
          <a:xfrm>
            <a:off x="5257800" y="-20607"/>
            <a:ext cx="3886200" cy="458757"/>
          </a:xfrm>
          <a:prstGeom prst="wedgeRectCallout">
            <a:avLst>
              <a:gd name="adj1" fmla="val -55332"/>
              <a:gd name="adj2" fmla="val 241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he-IL" sz="2800" b="1" dirty="0">
                <a:solidFill>
                  <a:srgbClr val="43A1C3"/>
                </a:solidFill>
                <a:latin typeface="Assistant" panose="020B0604020202020204" charset="-79"/>
                <a:cs typeface="Assistant" panose="020B0604020202020204" charset="-79"/>
              </a:rPr>
              <a:t>כתב שירות רפואה משלימה</a:t>
            </a:r>
            <a:endParaRPr lang="en-US" sz="2800" b="1" dirty="0">
              <a:solidFill>
                <a:srgbClr val="43A1C3"/>
              </a:solidFill>
              <a:latin typeface="Assistant" panose="020B0604020202020204" charset="-79"/>
              <a:cs typeface="Assistant" panose="020B0604020202020204" charset="-79"/>
            </a:endParaRPr>
          </a:p>
        </p:txBody>
      </p:sp>
      <p:sp>
        <p:nvSpPr>
          <p:cNvPr id="3" name="כותרת 1">
            <a:extLst>
              <a:ext uri="{FF2B5EF4-FFF2-40B4-BE49-F238E27FC236}">
                <a16:creationId xmlns:a16="http://schemas.microsoft.com/office/drawing/2014/main" id="{5B5B3AE3-86C4-4639-B44B-5C4B214A072B}"/>
              </a:ext>
            </a:extLst>
          </p:cNvPr>
          <p:cNvSpPr txBox="1">
            <a:spLocks/>
          </p:cNvSpPr>
          <p:nvPr/>
        </p:nvSpPr>
        <p:spPr>
          <a:xfrm>
            <a:off x="46686" y="-256168"/>
            <a:ext cx="9151574"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rtl="1"/>
            <a:endParaRPr lang="he-IL" sz="3600" dirty="0">
              <a:ln w="9525">
                <a:noFill/>
                <a:round/>
                <a:headEnd/>
                <a:tailEnd/>
              </a:ln>
              <a:solidFill>
                <a:srgbClr val="309AC2"/>
              </a:solidFill>
              <a:latin typeface="Assistant" panose="00000500000000000000" pitchFamily="2" charset="-79"/>
              <a:cs typeface="Assistant" panose="00000500000000000000" pitchFamily="2" charset="-79"/>
            </a:endParaRPr>
          </a:p>
        </p:txBody>
      </p:sp>
      <p:sp>
        <p:nvSpPr>
          <p:cNvPr id="8" name="TextBox 7">
            <a:extLst>
              <a:ext uri="{FF2B5EF4-FFF2-40B4-BE49-F238E27FC236}">
                <a16:creationId xmlns:a16="http://schemas.microsoft.com/office/drawing/2014/main" id="{D0E9245B-7C20-426D-AB6B-8B06BAAFE063}"/>
              </a:ext>
            </a:extLst>
          </p:cNvPr>
          <p:cNvSpPr txBox="1"/>
          <p:nvPr/>
        </p:nvSpPr>
        <p:spPr>
          <a:xfrm>
            <a:off x="173279" y="697347"/>
            <a:ext cx="8789867" cy="3862596"/>
          </a:xfrm>
          <a:prstGeom prst="rect">
            <a:avLst/>
          </a:prstGeom>
          <a:noFill/>
          <a:ln>
            <a:noFill/>
          </a:ln>
        </p:spPr>
        <p:txBody>
          <a:bodyPr wrap="square">
            <a:spAutoFit/>
          </a:bodyPr>
          <a:lstStyle/>
          <a:p>
            <a:pPr algn="r" rtl="1"/>
            <a:r>
              <a:rPr lang="he-IL" sz="1400" b="1" u="sng" dirty="0">
                <a:solidFill>
                  <a:schemeClr val="bg1"/>
                </a:solidFill>
                <a:effectLst/>
                <a:latin typeface="Assistant" pitchFamily="2" charset="-79"/>
                <a:ea typeface="Times New Roman" panose="02020603050405020304" pitchFamily="18" charset="0"/>
                <a:cs typeface="Assistant" pitchFamily="2" charset="-79"/>
              </a:rPr>
              <a:t>רשימת הטיפולים:</a:t>
            </a:r>
          </a:p>
          <a:p>
            <a:pPr algn="r" rtl="1"/>
            <a:endParaRPr lang="he-IL" sz="1400" b="1" u="sng" dirty="0">
              <a:solidFill>
                <a:schemeClr val="bg1"/>
              </a:solidFill>
              <a:effectLst/>
              <a:latin typeface="Assistant" pitchFamily="2" charset="-79"/>
              <a:ea typeface="Times New Roman" panose="02020603050405020304" pitchFamily="18" charset="0"/>
              <a:cs typeface="Assistant" pitchFamily="2" charset="-79"/>
            </a:endParaRPr>
          </a:p>
          <a:p>
            <a:pPr marL="285750" indent="-285750" algn="r" rtl="1">
              <a:buFont typeface="Arial" panose="020B0604020202020204" pitchFamily="34" charset="0"/>
              <a:buChar char="•"/>
            </a:pPr>
            <a:r>
              <a:rPr lang="he-IL" sz="1400" b="1" dirty="0">
                <a:solidFill>
                  <a:schemeClr val="bg1"/>
                </a:solidFill>
                <a:effectLst/>
                <a:latin typeface="Assistant" pitchFamily="2" charset="-79"/>
                <a:ea typeface="Times New Roman" panose="02020603050405020304" pitchFamily="18" charset="0"/>
                <a:cs typeface="Assistant" pitchFamily="2" charset="-79"/>
              </a:rPr>
              <a:t>אקופונקטורה</a:t>
            </a:r>
            <a:r>
              <a:rPr lang="he-IL" sz="1400" dirty="0">
                <a:solidFill>
                  <a:schemeClr val="bg1"/>
                </a:solidFill>
                <a:effectLst/>
                <a:latin typeface="Assistant" pitchFamily="2" charset="-79"/>
                <a:ea typeface="Times New Roman" panose="02020603050405020304" pitchFamily="18" charset="0"/>
                <a:cs typeface="Assistant" pitchFamily="2" charset="-79"/>
              </a:rPr>
              <a:t> - טיפול בדרך של דיקור במחטים דקות בנקודות מיוחדות בגוף.</a:t>
            </a:r>
            <a:endParaRPr lang="he-IL" sz="1400" dirty="0">
              <a:solidFill>
                <a:schemeClr val="bg1"/>
              </a:solidFill>
              <a:latin typeface="Assistant" pitchFamily="2" charset="-79"/>
              <a:ea typeface="Times New Roman" panose="02020603050405020304" pitchFamily="18" charset="0"/>
              <a:cs typeface="Assistant" pitchFamily="2" charset="-79"/>
            </a:endParaRPr>
          </a:p>
          <a:p>
            <a:pPr marL="285750" indent="-285750" algn="r" rtl="1">
              <a:buFont typeface="Arial" panose="020B0604020202020204" pitchFamily="34" charset="0"/>
              <a:buChar char="•"/>
            </a:pPr>
            <a:r>
              <a:rPr lang="he-IL" sz="1400" b="1" dirty="0">
                <a:solidFill>
                  <a:schemeClr val="bg1"/>
                </a:solidFill>
                <a:effectLst/>
                <a:latin typeface="Assistant" pitchFamily="2" charset="-79"/>
                <a:ea typeface="Times New Roman" panose="02020603050405020304" pitchFamily="18" charset="0"/>
                <a:cs typeface="Assistant" pitchFamily="2" charset="-79"/>
              </a:rPr>
              <a:t>רפלקסולוגיה</a:t>
            </a:r>
            <a:r>
              <a:rPr lang="he-IL" sz="1400" dirty="0">
                <a:solidFill>
                  <a:schemeClr val="bg1"/>
                </a:solidFill>
                <a:effectLst/>
                <a:latin typeface="Assistant" pitchFamily="2" charset="-79"/>
                <a:ea typeface="Times New Roman" panose="02020603050405020304" pitchFamily="18" charset="0"/>
                <a:cs typeface="Assistant" pitchFamily="2" charset="-79"/>
              </a:rPr>
              <a:t> - טיפול בדרך של עיסוי ולחיצות בכפות הרגליים.</a:t>
            </a:r>
            <a:endParaRPr lang="he-IL" sz="1400" dirty="0">
              <a:solidFill>
                <a:schemeClr val="bg1"/>
              </a:solidFill>
              <a:latin typeface="Assistant" pitchFamily="2" charset="-79"/>
              <a:ea typeface="Times New Roman" panose="02020603050405020304" pitchFamily="18" charset="0"/>
              <a:cs typeface="Assistant" pitchFamily="2" charset="-79"/>
            </a:endParaRPr>
          </a:p>
          <a:p>
            <a:pPr marL="285750" indent="-285750" algn="r" rtl="1">
              <a:buFont typeface="Arial" panose="020B0604020202020204" pitchFamily="34" charset="0"/>
              <a:buChar char="•"/>
            </a:pPr>
            <a:r>
              <a:rPr lang="he-IL" sz="1400" b="1" dirty="0">
                <a:solidFill>
                  <a:schemeClr val="bg1"/>
                </a:solidFill>
                <a:effectLst/>
                <a:latin typeface="Assistant" pitchFamily="2" charset="-79"/>
                <a:ea typeface="Times New Roman" panose="02020603050405020304" pitchFamily="18" charset="0"/>
                <a:cs typeface="Assistant" pitchFamily="2" charset="-79"/>
              </a:rPr>
              <a:t>שיאצו </a:t>
            </a:r>
            <a:r>
              <a:rPr lang="he-IL" sz="1400" dirty="0">
                <a:solidFill>
                  <a:schemeClr val="bg1"/>
                </a:solidFill>
                <a:effectLst/>
                <a:latin typeface="Assistant" pitchFamily="2" charset="-79"/>
                <a:ea typeface="Times New Roman" panose="02020603050405020304" pitchFamily="18" charset="0"/>
                <a:cs typeface="Assistant" pitchFamily="2" charset="-79"/>
              </a:rPr>
              <a:t>- לחיצה ועיסוי, בעיקר על ידי אצבעות הידיים, לאורך קווי זרימת אנרגיה בגוף.</a:t>
            </a:r>
            <a:endParaRPr lang="he-IL" sz="1400" dirty="0">
              <a:solidFill>
                <a:schemeClr val="bg1"/>
              </a:solidFill>
              <a:latin typeface="Assistant" pitchFamily="2" charset="-79"/>
              <a:ea typeface="Times New Roman" panose="02020603050405020304" pitchFamily="18" charset="0"/>
              <a:cs typeface="Assistant" pitchFamily="2" charset="-79"/>
            </a:endParaRPr>
          </a:p>
          <a:p>
            <a:pPr marL="285750" indent="-285750" algn="r" rtl="1">
              <a:buFont typeface="Arial" panose="020B0604020202020204" pitchFamily="34" charset="0"/>
              <a:buChar char="•"/>
            </a:pPr>
            <a:r>
              <a:rPr lang="he-IL" sz="1400" b="1" dirty="0">
                <a:solidFill>
                  <a:schemeClr val="bg1"/>
                </a:solidFill>
                <a:effectLst/>
                <a:latin typeface="Assistant" pitchFamily="2" charset="-79"/>
                <a:ea typeface="Times New Roman" panose="02020603050405020304" pitchFamily="18" charset="0"/>
                <a:cs typeface="Assistant" pitchFamily="2" charset="-79"/>
              </a:rPr>
              <a:t>אוסטיאופתיה</a:t>
            </a:r>
            <a:r>
              <a:rPr lang="he-IL" sz="1400" dirty="0">
                <a:solidFill>
                  <a:schemeClr val="bg1"/>
                </a:solidFill>
                <a:effectLst/>
                <a:latin typeface="Assistant" pitchFamily="2" charset="-79"/>
                <a:ea typeface="Times New Roman" panose="02020603050405020304" pitchFamily="18" charset="0"/>
                <a:cs typeface="Assistant" pitchFamily="2" charset="-79"/>
              </a:rPr>
              <a:t> - טיפול להשגת הקלה בבעיות במערכת השלד, העצמות והשרירים.</a:t>
            </a:r>
            <a:endParaRPr lang="he-IL" sz="1400" dirty="0">
              <a:solidFill>
                <a:schemeClr val="bg1"/>
              </a:solidFill>
              <a:latin typeface="Assistant" pitchFamily="2" charset="-79"/>
              <a:ea typeface="Times New Roman" panose="02020603050405020304" pitchFamily="18" charset="0"/>
              <a:cs typeface="Assistant" pitchFamily="2" charset="-79"/>
            </a:endParaRPr>
          </a:p>
          <a:p>
            <a:pPr marL="285750" indent="-285750" algn="r" rtl="1">
              <a:buFont typeface="Arial" panose="020B0604020202020204" pitchFamily="34" charset="0"/>
              <a:buChar char="•"/>
            </a:pPr>
            <a:r>
              <a:rPr lang="he-IL" sz="1400" b="1" dirty="0">
                <a:solidFill>
                  <a:schemeClr val="bg1"/>
                </a:solidFill>
                <a:effectLst/>
                <a:latin typeface="Assistant" pitchFamily="2" charset="-79"/>
                <a:ea typeface="Times New Roman" panose="02020603050405020304" pitchFamily="18" charset="0"/>
                <a:cs typeface="Assistant" pitchFamily="2" charset="-79"/>
              </a:rPr>
              <a:t>כירופרקטיקה</a:t>
            </a:r>
            <a:r>
              <a:rPr lang="he-IL" sz="1400" dirty="0">
                <a:solidFill>
                  <a:schemeClr val="bg1"/>
                </a:solidFill>
                <a:effectLst/>
                <a:latin typeface="Assistant" pitchFamily="2" charset="-79"/>
                <a:ea typeface="Times New Roman" panose="02020603050405020304" pitchFamily="18" charset="0"/>
                <a:cs typeface="Assistant" pitchFamily="2" charset="-79"/>
              </a:rPr>
              <a:t> - עיסוי וטיפול בעמוד השדרה והחוליות.</a:t>
            </a:r>
            <a:endParaRPr lang="he-IL" sz="1400" dirty="0">
              <a:solidFill>
                <a:schemeClr val="bg1"/>
              </a:solidFill>
              <a:latin typeface="Assistant" pitchFamily="2" charset="-79"/>
              <a:ea typeface="Times New Roman" panose="02020603050405020304" pitchFamily="18" charset="0"/>
              <a:cs typeface="Assistant" pitchFamily="2" charset="-79"/>
            </a:endParaRPr>
          </a:p>
          <a:p>
            <a:pPr marL="285750" indent="-285750" algn="r" rtl="1">
              <a:buFont typeface="Arial" panose="020B0604020202020204" pitchFamily="34" charset="0"/>
              <a:buChar char="•"/>
            </a:pPr>
            <a:r>
              <a:rPr lang="he-IL" sz="1400" b="1" dirty="0">
                <a:solidFill>
                  <a:schemeClr val="bg1"/>
                </a:solidFill>
                <a:effectLst/>
                <a:latin typeface="Assistant" pitchFamily="2" charset="-79"/>
                <a:ea typeface="Times New Roman" panose="02020603050405020304" pitchFamily="18" charset="0"/>
                <a:cs typeface="Assistant" pitchFamily="2" charset="-79"/>
              </a:rPr>
              <a:t>הומיאופתיה</a:t>
            </a:r>
            <a:r>
              <a:rPr lang="he-IL" sz="1400" dirty="0">
                <a:solidFill>
                  <a:schemeClr val="bg1"/>
                </a:solidFill>
                <a:effectLst/>
                <a:latin typeface="Assistant" pitchFamily="2" charset="-79"/>
                <a:ea typeface="Times New Roman" panose="02020603050405020304" pitchFamily="18" charset="0"/>
                <a:cs typeface="Assistant" pitchFamily="2" charset="-79"/>
              </a:rPr>
              <a:t> - שיטת טיפול בעזרת תרופות מיוחדות מחומרים טבעיים.</a:t>
            </a:r>
            <a:endParaRPr lang="he-IL" sz="1400" dirty="0">
              <a:solidFill>
                <a:schemeClr val="bg1"/>
              </a:solidFill>
              <a:latin typeface="Assistant" pitchFamily="2" charset="-79"/>
              <a:ea typeface="Times New Roman" panose="02020603050405020304" pitchFamily="18" charset="0"/>
              <a:cs typeface="Assistant" pitchFamily="2" charset="-79"/>
            </a:endParaRPr>
          </a:p>
          <a:p>
            <a:pPr marL="285750" indent="-285750" algn="r" rtl="1">
              <a:buFont typeface="Arial" panose="020B0604020202020204" pitchFamily="34" charset="0"/>
              <a:buChar char="•"/>
            </a:pPr>
            <a:r>
              <a:rPr lang="he-IL" sz="1400" b="1" dirty="0">
                <a:solidFill>
                  <a:schemeClr val="bg1"/>
                </a:solidFill>
                <a:effectLst/>
                <a:latin typeface="Assistant" pitchFamily="2" charset="-79"/>
                <a:ea typeface="Times New Roman" panose="02020603050405020304" pitchFamily="18" charset="0"/>
                <a:cs typeface="Assistant" pitchFamily="2" charset="-79"/>
              </a:rPr>
              <a:t>פלדנקרייז</a:t>
            </a:r>
            <a:r>
              <a:rPr lang="he-IL" sz="1400" dirty="0">
                <a:solidFill>
                  <a:schemeClr val="bg1"/>
                </a:solidFill>
                <a:effectLst/>
                <a:latin typeface="Assistant" pitchFamily="2" charset="-79"/>
                <a:ea typeface="Times New Roman" panose="02020603050405020304" pitchFamily="18" charset="0"/>
                <a:cs typeface="Assistant" pitchFamily="2" charset="-79"/>
              </a:rPr>
              <a:t> - טיפול בעזרת הקניית הרגלי תנועה נכונים.</a:t>
            </a:r>
            <a:endParaRPr lang="he-IL" sz="1400" dirty="0">
              <a:solidFill>
                <a:schemeClr val="bg1"/>
              </a:solidFill>
              <a:latin typeface="Assistant" pitchFamily="2" charset="-79"/>
              <a:ea typeface="Times New Roman" panose="02020603050405020304" pitchFamily="18" charset="0"/>
              <a:cs typeface="Assistant" pitchFamily="2" charset="-79"/>
            </a:endParaRPr>
          </a:p>
          <a:p>
            <a:pPr marL="285750" indent="-285750" algn="r" rtl="1">
              <a:buFont typeface="Arial" panose="020B0604020202020204" pitchFamily="34" charset="0"/>
              <a:buChar char="•"/>
            </a:pPr>
            <a:r>
              <a:rPr lang="he-IL" sz="1400" b="1" dirty="0">
                <a:solidFill>
                  <a:schemeClr val="bg1"/>
                </a:solidFill>
                <a:effectLst/>
                <a:latin typeface="Assistant" pitchFamily="2" charset="-79"/>
                <a:ea typeface="Times New Roman" panose="02020603050405020304" pitchFamily="18" charset="0"/>
                <a:cs typeface="Assistant" pitchFamily="2" charset="-79"/>
              </a:rPr>
              <a:t>ביו - פידבק</a:t>
            </a:r>
            <a:r>
              <a:rPr lang="he-IL" sz="1400" dirty="0">
                <a:solidFill>
                  <a:schemeClr val="bg1"/>
                </a:solidFill>
                <a:effectLst/>
                <a:latin typeface="Assistant" pitchFamily="2" charset="-79"/>
                <a:ea typeface="Times New Roman" panose="02020603050405020304" pitchFamily="18" charset="0"/>
                <a:cs typeface="Assistant" pitchFamily="2" charset="-79"/>
              </a:rPr>
              <a:t> - טכניקה לטיפול בבעיות רפואיות בעזרת מכשיר אלקטרוני.</a:t>
            </a:r>
            <a:endParaRPr lang="he-IL" sz="1400" dirty="0">
              <a:solidFill>
                <a:schemeClr val="bg1"/>
              </a:solidFill>
              <a:latin typeface="Assistant" pitchFamily="2" charset="-79"/>
              <a:ea typeface="Times New Roman" panose="02020603050405020304" pitchFamily="18" charset="0"/>
              <a:cs typeface="Assistant" pitchFamily="2" charset="-79"/>
            </a:endParaRPr>
          </a:p>
          <a:p>
            <a:pPr marL="285750" indent="-285750" algn="r" rtl="1">
              <a:buFont typeface="Arial" panose="020B0604020202020204" pitchFamily="34" charset="0"/>
              <a:buChar char="•"/>
            </a:pPr>
            <a:r>
              <a:rPr lang="he-IL" sz="1400" b="1" dirty="0">
                <a:solidFill>
                  <a:schemeClr val="bg1"/>
                </a:solidFill>
                <a:latin typeface="Assistant" pitchFamily="2" charset="-79"/>
                <a:ea typeface="Times New Roman" panose="02020603050405020304" pitchFamily="18" charset="0"/>
                <a:cs typeface="Assistant" pitchFamily="2" charset="-79"/>
              </a:rPr>
              <a:t>נ</a:t>
            </a:r>
            <a:r>
              <a:rPr lang="he-IL" sz="1400" b="1" dirty="0">
                <a:solidFill>
                  <a:schemeClr val="bg1"/>
                </a:solidFill>
                <a:effectLst/>
                <a:latin typeface="Assistant" pitchFamily="2" charset="-79"/>
                <a:ea typeface="Times New Roman" panose="02020603050405020304" pitchFamily="18" charset="0"/>
                <a:cs typeface="Assistant" pitchFamily="2" charset="-79"/>
              </a:rPr>
              <a:t>טורופתיה</a:t>
            </a:r>
            <a:r>
              <a:rPr lang="he-IL" sz="1400" dirty="0">
                <a:solidFill>
                  <a:schemeClr val="bg1"/>
                </a:solidFill>
                <a:effectLst/>
                <a:latin typeface="Assistant" pitchFamily="2" charset="-79"/>
                <a:ea typeface="Times New Roman" panose="02020603050405020304" pitchFamily="18" charset="0"/>
                <a:cs typeface="Assistant" pitchFamily="2" charset="-79"/>
              </a:rPr>
              <a:t> - טיפול בגוף בשיטות טבעיות, המותאמות באופן אישי לכל מטופל.</a:t>
            </a:r>
            <a:endParaRPr lang="he-IL" sz="1400" dirty="0">
              <a:solidFill>
                <a:schemeClr val="bg1"/>
              </a:solidFill>
              <a:latin typeface="Assistant" pitchFamily="2" charset="-79"/>
              <a:ea typeface="Times New Roman" panose="02020603050405020304" pitchFamily="18" charset="0"/>
              <a:cs typeface="Assistant" pitchFamily="2" charset="-79"/>
            </a:endParaRPr>
          </a:p>
          <a:p>
            <a:pPr marL="285750" indent="-285750" algn="r" rtl="1">
              <a:buFont typeface="Arial" panose="020B0604020202020204" pitchFamily="34" charset="0"/>
              <a:buChar char="•"/>
            </a:pPr>
            <a:r>
              <a:rPr lang="he-IL" sz="1400" b="1" dirty="0">
                <a:solidFill>
                  <a:schemeClr val="bg1"/>
                </a:solidFill>
                <a:effectLst/>
                <a:latin typeface="Assistant" pitchFamily="2" charset="-79"/>
                <a:ea typeface="Times New Roman" panose="02020603050405020304" pitchFamily="18" charset="0"/>
                <a:cs typeface="Assistant" pitchFamily="2" charset="-79"/>
              </a:rPr>
              <a:t>ייעוץ דיאטטי</a:t>
            </a:r>
            <a:r>
              <a:rPr lang="he-IL" sz="1400" dirty="0">
                <a:solidFill>
                  <a:schemeClr val="bg1"/>
                </a:solidFill>
                <a:effectLst/>
                <a:latin typeface="Assistant" pitchFamily="2" charset="-79"/>
                <a:ea typeface="Times New Roman" panose="02020603050405020304" pitchFamily="18" charset="0"/>
                <a:cs typeface="Assistant" pitchFamily="2" charset="-79"/>
              </a:rPr>
              <a:t> - התאמה אישית של תוכנית תזונה למנוי.</a:t>
            </a:r>
            <a:endParaRPr lang="he-IL" sz="1400" dirty="0">
              <a:solidFill>
                <a:schemeClr val="bg1"/>
              </a:solidFill>
              <a:latin typeface="Assistant" pitchFamily="2" charset="-79"/>
              <a:ea typeface="Times New Roman" panose="02020603050405020304" pitchFamily="18" charset="0"/>
              <a:cs typeface="Assistant" pitchFamily="2" charset="-79"/>
            </a:endParaRPr>
          </a:p>
          <a:p>
            <a:pPr marL="285750" indent="-285750" algn="r" rtl="1">
              <a:buFont typeface="Arial" panose="020B0604020202020204" pitchFamily="34" charset="0"/>
              <a:buChar char="•"/>
            </a:pPr>
            <a:r>
              <a:rPr lang="he-IL" sz="1400" b="1" dirty="0">
                <a:solidFill>
                  <a:schemeClr val="bg1"/>
                </a:solidFill>
                <a:effectLst/>
                <a:latin typeface="Assistant" pitchFamily="2" charset="-79"/>
                <a:ea typeface="Times New Roman" panose="02020603050405020304" pitchFamily="18" charset="0"/>
                <a:cs typeface="Assistant" pitchFamily="2" charset="-79"/>
              </a:rPr>
              <a:t>שיטת אלכסנדר </a:t>
            </a:r>
            <a:r>
              <a:rPr lang="he-IL" sz="1400" dirty="0">
                <a:solidFill>
                  <a:schemeClr val="bg1"/>
                </a:solidFill>
                <a:effectLst/>
                <a:latin typeface="Assistant" pitchFamily="2" charset="-79"/>
                <a:ea typeface="Times New Roman" panose="02020603050405020304" pitchFamily="18" charset="0"/>
                <a:cs typeface="Assistant" pitchFamily="2" charset="-79"/>
              </a:rPr>
              <a:t>– שיטה שיקומית המשלבת לימוד הרגלי יציבה ותנועה. </a:t>
            </a:r>
            <a:endParaRPr lang="he-IL" sz="1400" dirty="0">
              <a:solidFill>
                <a:schemeClr val="bg1"/>
              </a:solidFill>
              <a:latin typeface="Assistant" pitchFamily="2" charset="-79"/>
              <a:ea typeface="Times New Roman" panose="02020603050405020304" pitchFamily="18" charset="0"/>
              <a:cs typeface="Assistant" pitchFamily="2" charset="-79"/>
            </a:endParaRPr>
          </a:p>
          <a:p>
            <a:pPr marL="285750" indent="-285750" algn="r" rtl="1">
              <a:buFont typeface="Arial" panose="020B0604020202020204" pitchFamily="34" charset="0"/>
              <a:buChar char="•"/>
            </a:pPr>
            <a:r>
              <a:rPr lang="he-IL" sz="1400" b="1" dirty="0" err="1">
                <a:solidFill>
                  <a:schemeClr val="bg1"/>
                </a:solidFill>
                <a:effectLst/>
                <a:latin typeface="Assistant" pitchFamily="2" charset="-79"/>
                <a:ea typeface="Times New Roman" panose="02020603050405020304" pitchFamily="18" charset="0"/>
                <a:cs typeface="Assistant" pitchFamily="2" charset="-79"/>
              </a:rPr>
              <a:t>טווינא</a:t>
            </a:r>
            <a:r>
              <a:rPr lang="he-IL" sz="1400" b="1" dirty="0">
                <a:solidFill>
                  <a:schemeClr val="bg1"/>
                </a:solidFill>
                <a:effectLst/>
                <a:latin typeface="Assistant" pitchFamily="2" charset="-79"/>
                <a:ea typeface="Times New Roman" panose="02020603050405020304" pitchFamily="18" charset="0"/>
                <a:cs typeface="Assistant" pitchFamily="2" charset="-79"/>
              </a:rPr>
              <a:t> – </a:t>
            </a:r>
            <a:r>
              <a:rPr lang="he-IL" sz="1400" dirty="0">
                <a:solidFill>
                  <a:schemeClr val="bg1"/>
                </a:solidFill>
                <a:effectLst/>
                <a:latin typeface="Assistant" pitchFamily="2" charset="-79"/>
                <a:ea typeface="Times New Roman" panose="02020603050405020304" pitchFamily="18" charset="0"/>
                <a:cs typeface="Assistant" pitchFamily="2" charset="-79"/>
              </a:rPr>
              <a:t>טיפול במגע מקומי ומערכתי המשלב עיסוי רקמות עמוק. </a:t>
            </a:r>
            <a:endParaRPr lang="he-IL" sz="1400" dirty="0">
              <a:solidFill>
                <a:schemeClr val="bg1"/>
              </a:solidFill>
              <a:latin typeface="Assistant" pitchFamily="2" charset="-79"/>
              <a:ea typeface="Times New Roman" panose="02020603050405020304" pitchFamily="18" charset="0"/>
              <a:cs typeface="Assistant" pitchFamily="2" charset="-79"/>
            </a:endParaRPr>
          </a:p>
          <a:p>
            <a:pPr marL="285750" indent="-285750" algn="r" rtl="1">
              <a:buFont typeface="Arial" panose="020B0604020202020204" pitchFamily="34" charset="0"/>
              <a:buChar char="•"/>
            </a:pPr>
            <a:endParaRPr lang="he-IL" sz="700" b="1" dirty="0">
              <a:solidFill>
                <a:schemeClr val="bg1"/>
              </a:solidFill>
              <a:effectLst/>
              <a:latin typeface="Assistant" pitchFamily="2" charset="-79"/>
              <a:ea typeface="Times New Roman" panose="02020603050405020304" pitchFamily="18" charset="0"/>
              <a:cs typeface="Assistant" pitchFamily="2" charset="-79"/>
            </a:endParaRPr>
          </a:p>
          <a:p>
            <a:pPr marL="285750" indent="-285750" algn="r" rtl="1">
              <a:buFont typeface="Arial" panose="020B0604020202020204" pitchFamily="34" charset="0"/>
              <a:buChar char="•"/>
            </a:pPr>
            <a:endParaRPr lang="he-IL" sz="700" b="1" dirty="0">
              <a:solidFill>
                <a:schemeClr val="bg1"/>
              </a:solidFill>
              <a:latin typeface="Assistant" pitchFamily="2" charset="-79"/>
              <a:ea typeface="Times New Roman" panose="02020603050405020304" pitchFamily="18" charset="0"/>
              <a:cs typeface="Assistant" pitchFamily="2" charset="-79"/>
            </a:endParaRPr>
          </a:p>
          <a:p>
            <a:pPr marL="285750" indent="-285750" algn="r" rtl="1">
              <a:buFont typeface="Arial" panose="020B0604020202020204" pitchFamily="34" charset="0"/>
              <a:buChar char="•"/>
            </a:pPr>
            <a:endParaRPr lang="he-IL" sz="700" b="1" dirty="0">
              <a:solidFill>
                <a:schemeClr val="bg1"/>
              </a:solidFill>
              <a:effectLst/>
              <a:latin typeface="Assistant" pitchFamily="2" charset="-79"/>
              <a:ea typeface="Times New Roman" panose="02020603050405020304" pitchFamily="18" charset="0"/>
              <a:cs typeface="Assistant" pitchFamily="2" charset="-79"/>
            </a:endParaRPr>
          </a:p>
          <a:p>
            <a:pPr algn="r" rtl="1"/>
            <a:r>
              <a:rPr lang="he-IL" sz="1400" b="1" u="sng" dirty="0">
                <a:solidFill>
                  <a:schemeClr val="bg1"/>
                </a:solidFill>
                <a:effectLst/>
                <a:latin typeface="Assistant" pitchFamily="2" charset="-79"/>
                <a:ea typeface="Times New Roman" panose="02020603050405020304" pitchFamily="18" charset="0"/>
                <a:cs typeface="Assistant" pitchFamily="2" charset="-79"/>
              </a:rPr>
              <a:t>מספר טיפולים</a:t>
            </a:r>
            <a:r>
              <a:rPr lang="he-IL" sz="1400" b="1" dirty="0">
                <a:solidFill>
                  <a:schemeClr val="bg1"/>
                </a:solidFill>
                <a:effectLst/>
                <a:latin typeface="Assistant" pitchFamily="2" charset="-79"/>
                <a:ea typeface="Times New Roman" panose="02020603050405020304" pitchFamily="18" charset="0"/>
                <a:cs typeface="Assistant" pitchFamily="2" charset="-79"/>
              </a:rPr>
              <a:t>: </a:t>
            </a:r>
            <a:r>
              <a:rPr lang="he-IL" sz="1400" dirty="0">
                <a:solidFill>
                  <a:schemeClr val="bg1"/>
                </a:solidFill>
                <a:effectLst/>
                <a:latin typeface="Assistant" pitchFamily="2" charset="-79"/>
                <a:ea typeface="Times New Roman" panose="02020603050405020304" pitchFamily="18" charset="0"/>
                <a:cs typeface="Assistant" pitchFamily="2" charset="-79"/>
              </a:rPr>
              <a:t>עד </a:t>
            </a:r>
            <a:r>
              <a:rPr lang="en-GB" sz="1400" dirty="0">
                <a:solidFill>
                  <a:schemeClr val="bg1"/>
                </a:solidFill>
                <a:effectLst/>
                <a:latin typeface="Assistant" pitchFamily="2" charset="-79"/>
                <a:ea typeface="Times New Roman" panose="02020603050405020304" pitchFamily="18" charset="0"/>
                <a:cs typeface="Assistant" pitchFamily="2" charset="-79"/>
              </a:rPr>
              <a:t>16</a:t>
            </a:r>
            <a:r>
              <a:rPr lang="he-IL" sz="1400" dirty="0">
                <a:solidFill>
                  <a:schemeClr val="bg1"/>
                </a:solidFill>
                <a:effectLst/>
                <a:latin typeface="Assistant" pitchFamily="2" charset="-79"/>
                <a:ea typeface="Times New Roman" panose="02020603050405020304" pitchFamily="18" charset="0"/>
                <a:cs typeface="Assistant" pitchFamily="2" charset="-79"/>
              </a:rPr>
              <a:t> טיפולים אצל מטפלי הסדר בשנת ביטוח</a:t>
            </a:r>
          </a:p>
          <a:p>
            <a:pPr algn="r" rtl="1"/>
            <a:r>
              <a:rPr lang="he-IL" sz="1400" b="1" u="sng" dirty="0">
                <a:solidFill>
                  <a:schemeClr val="bg1"/>
                </a:solidFill>
                <a:effectLst/>
                <a:latin typeface="Assistant" pitchFamily="2" charset="-79"/>
                <a:ea typeface="Times New Roman" panose="02020603050405020304" pitchFamily="18" charset="0"/>
                <a:cs typeface="Assistant" pitchFamily="2" charset="-79"/>
              </a:rPr>
              <a:t>תשלום:</a:t>
            </a:r>
            <a:r>
              <a:rPr lang="he-IL" sz="1400" dirty="0">
                <a:solidFill>
                  <a:schemeClr val="bg1"/>
                </a:solidFill>
                <a:effectLst/>
                <a:latin typeface="Assistant" pitchFamily="2" charset="-79"/>
                <a:ea typeface="Times New Roman" panose="02020603050405020304" pitchFamily="18" charset="0"/>
                <a:cs typeface="Assistant" pitchFamily="2" charset="-79"/>
              </a:rPr>
              <a:t>  20% ממחירון מרפאת ההסדר של הספק</a:t>
            </a:r>
          </a:p>
        </p:txBody>
      </p:sp>
      <p:pic>
        <p:nvPicPr>
          <p:cNvPr id="5" name="Picture 2" descr="לוגו הטכניון - paamonim">
            <a:extLst>
              <a:ext uri="{FF2B5EF4-FFF2-40B4-BE49-F238E27FC236}">
                <a16:creationId xmlns:a16="http://schemas.microsoft.com/office/drawing/2014/main" id="{BF9CFB56-2EE8-0044-6059-F78AE62FE8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07" y="32665"/>
            <a:ext cx="1431899" cy="69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856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FA0915-BF9B-45F7-804A-3A28E3AC5C81}"/>
              </a:ext>
            </a:extLst>
          </p:cNvPr>
          <p:cNvSpPr/>
          <p:nvPr/>
        </p:nvSpPr>
        <p:spPr>
          <a:xfrm>
            <a:off x="-30899" y="0"/>
            <a:ext cx="9151574" cy="4984836"/>
          </a:xfrm>
          <a:prstGeom prst="rect">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495D15-8FC0-4363-8B0F-E65BB0DF7136}"/>
              </a:ext>
            </a:extLst>
          </p:cNvPr>
          <p:cNvSpPr/>
          <p:nvPr/>
        </p:nvSpPr>
        <p:spPr>
          <a:xfrm>
            <a:off x="0" y="4878237"/>
            <a:ext cx="9144000" cy="256168"/>
          </a:xfrm>
          <a:prstGeom prst="rect">
            <a:avLst/>
          </a:prstGeom>
          <a:solidFill>
            <a:srgbClr val="0E2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TextBox 13">
            <a:extLst>
              <a:ext uri="{FF2B5EF4-FFF2-40B4-BE49-F238E27FC236}">
                <a16:creationId xmlns:a16="http://schemas.microsoft.com/office/drawing/2014/main" id="{1E5246B3-8413-4C7B-B64E-5928C17BFC75}"/>
              </a:ext>
            </a:extLst>
          </p:cNvPr>
          <p:cNvSpPr txBox="1"/>
          <p:nvPr/>
        </p:nvSpPr>
        <p:spPr>
          <a:xfrm>
            <a:off x="838200" y="1161300"/>
            <a:ext cx="8151839" cy="3067122"/>
          </a:xfrm>
          <a:prstGeom prst="rect">
            <a:avLst/>
          </a:prstGeom>
          <a:noFill/>
        </p:spPr>
        <p:txBody>
          <a:bodyPr wrap="square" rtlCol="0">
            <a:spAutoFit/>
          </a:bodyPr>
          <a:lstStyle/>
          <a:p>
            <a:pPr marL="742950" lvl="1" indent="-285750" algn="r" rtl="1">
              <a:buFont typeface="Wingdings" panose="05000000000000000000" pitchFamily="2" charset="2"/>
              <a:buChar char="ü"/>
              <a:tabLst>
                <a:tab pos="240665" algn="l"/>
              </a:tabLst>
            </a:pPr>
            <a:r>
              <a:rPr lang="he-IL" sz="1600" b="1" dirty="0">
                <a:solidFill>
                  <a:schemeClr val="bg1"/>
                </a:solidFill>
                <a:highlight>
                  <a:srgbClr val="0000FF"/>
                </a:highlight>
                <a:latin typeface="Assistant" panose="020B0604020202020204" charset="-79"/>
                <a:cs typeface="Assistant" panose="020B0604020202020204" charset="-79"/>
              </a:rPr>
              <a:t>כתב שירות "אבחנה מהירה" </a:t>
            </a:r>
            <a:r>
              <a:rPr lang="he-IL" sz="1600" dirty="0">
                <a:solidFill>
                  <a:schemeClr val="bg1"/>
                </a:solidFill>
                <a:latin typeface="Assistant" panose="020B0604020202020204" charset="-79"/>
                <a:cs typeface="Assistant" panose="020B0604020202020204" charset="-79"/>
              </a:rPr>
              <a:t>– מאפשר ביצוע הליך אבחון מהיר תוך מעקב רפואי ע"י רופא מומחה. תהליך האבחון מתבצע תחת קורת גג אחת, וכל הבדיקות מושלמות תוך ימים ספורים בזמן שגורם מקצועי אחד מתאם את כל התהליך. </a:t>
            </a:r>
          </a:p>
          <a:p>
            <a:pPr marL="742950" lvl="1" indent="-285750" algn="r" rtl="1">
              <a:buFont typeface="Wingdings" panose="05000000000000000000" pitchFamily="2" charset="2"/>
              <a:buChar char="ü"/>
              <a:tabLst>
                <a:tab pos="240665" algn="l"/>
              </a:tabLst>
            </a:pPr>
            <a:endParaRPr lang="en-US" sz="1600" dirty="0">
              <a:solidFill>
                <a:schemeClr val="bg1"/>
              </a:solidFill>
              <a:latin typeface="Assistant" panose="020B0604020202020204" charset="-79"/>
              <a:cs typeface="Assistant" panose="020B0604020202020204" charset="-79"/>
            </a:endParaRPr>
          </a:p>
          <a:p>
            <a:pPr marL="742950" lvl="1" indent="-285750" algn="r" rtl="1">
              <a:buFont typeface="Wingdings" panose="05000000000000000000" pitchFamily="2" charset="2"/>
              <a:buChar char="ü"/>
              <a:tabLst>
                <a:tab pos="240665" algn="l"/>
              </a:tabLst>
            </a:pPr>
            <a:r>
              <a:rPr lang="he-IL" sz="1600" b="1" dirty="0">
                <a:solidFill>
                  <a:schemeClr val="bg1"/>
                </a:solidFill>
                <a:highlight>
                  <a:srgbClr val="0000FF"/>
                </a:highlight>
                <a:latin typeface="Assistant" panose="020B0604020202020204" charset="-79"/>
                <a:cs typeface="Assistant" panose="020B0604020202020204" charset="-79"/>
              </a:rPr>
              <a:t>כתב שירות "רופא אישי" </a:t>
            </a:r>
            <a:r>
              <a:rPr lang="he-IL" sz="1600" dirty="0">
                <a:solidFill>
                  <a:schemeClr val="bg1"/>
                </a:solidFill>
                <a:latin typeface="Assistant" panose="020B0604020202020204" charset="-79"/>
                <a:cs typeface="Assistant" panose="020B0604020202020204" charset="-79"/>
              </a:rPr>
              <a:t>– ליווי והכוונה בהתמודדות עם מחלה קשה או אירוע רפואי , משלב גילוי המחלה ועד לקבלת הטיפול הרפואי במשך 24 חודשים.</a:t>
            </a:r>
          </a:p>
          <a:p>
            <a:pPr marL="742950" lvl="1" indent="-285750" algn="r" rtl="1">
              <a:buFont typeface="Wingdings" panose="05000000000000000000" pitchFamily="2" charset="2"/>
              <a:buChar char="ü"/>
              <a:tabLst>
                <a:tab pos="240665" algn="l"/>
              </a:tabLst>
            </a:pPr>
            <a:endParaRPr lang="en-US" sz="1600" dirty="0">
              <a:solidFill>
                <a:schemeClr val="bg1"/>
              </a:solidFill>
              <a:latin typeface="Assistant" panose="020B0604020202020204" charset="-79"/>
              <a:cs typeface="Assistant" panose="020B0604020202020204" charset="-79"/>
            </a:endParaRPr>
          </a:p>
          <a:p>
            <a:pPr marL="742950" lvl="1" indent="-285750" algn="r" rtl="1">
              <a:buFont typeface="Wingdings" panose="05000000000000000000" pitchFamily="2" charset="2"/>
              <a:buChar char="ü"/>
              <a:tabLst>
                <a:tab pos="240665" algn="l"/>
              </a:tabLst>
            </a:pPr>
            <a:r>
              <a:rPr lang="he-IL" sz="1600" b="1" dirty="0">
                <a:solidFill>
                  <a:schemeClr val="bg1"/>
                </a:solidFill>
                <a:highlight>
                  <a:srgbClr val="0000FF"/>
                </a:highlight>
                <a:latin typeface="Assistant" panose="020B0604020202020204" charset="-79"/>
                <a:cs typeface="Assistant" panose="020B0604020202020204" charset="-79"/>
              </a:rPr>
              <a:t>כתב שירות "רופא בקליק" </a:t>
            </a:r>
            <a:r>
              <a:rPr lang="he-IL" sz="1600" b="1" dirty="0">
                <a:solidFill>
                  <a:schemeClr val="bg1"/>
                </a:solidFill>
                <a:latin typeface="Assistant" panose="020B0604020202020204" charset="-79"/>
                <a:cs typeface="Assistant" panose="020B0604020202020204" charset="-79"/>
              </a:rPr>
              <a:t>: ייעוץ רופא מומחה, משפחה וילדים אונליין </a:t>
            </a:r>
            <a:r>
              <a:rPr lang="he-IL" sz="1600" dirty="0">
                <a:solidFill>
                  <a:schemeClr val="bg1"/>
                </a:solidFill>
                <a:latin typeface="Assistant" panose="020B0604020202020204" charset="-79"/>
                <a:cs typeface="Assistant" panose="020B0604020202020204" charset="-79"/>
              </a:rPr>
              <a:t>- ייעוץ רפואי אונליין, באמצעות רופאים מומחים (לרבות מנהלי מחלקות, סגני מנהלי מחלקות, מנהלי יחידה, סגני מנהלי יחידה ופרופסורים לרפואה), רופאי משפחה וילדים - הכול בלחיצת כפתור ובשיחת וידיאו במועד המתאים למבוטח. </a:t>
            </a:r>
            <a:endParaRPr lang="en-US" sz="1600" dirty="0">
              <a:solidFill>
                <a:schemeClr val="bg1"/>
              </a:solidFill>
              <a:latin typeface="Assistant" panose="020B0604020202020204" charset="-79"/>
              <a:cs typeface="Assistant" panose="020B0604020202020204" charset="-79"/>
            </a:endParaRPr>
          </a:p>
          <a:p>
            <a:pPr algn="r" rtl="1">
              <a:lnSpc>
                <a:spcPct val="115000"/>
              </a:lnSpc>
              <a:spcAft>
                <a:spcPts val="1000"/>
              </a:spcAft>
            </a:pPr>
            <a:endParaRPr lang="en-US" sz="1600" dirty="0">
              <a:solidFill>
                <a:schemeClr val="bg1"/>
              </a:solidFill>
              <a:latin typeface="Assistant" panose="020B0604020202020204" charset="-79"/>
              <a:cs typeface="Assistant" panose="020B0604020202020204" charset="-79"/>
            </a:endParaRPr>
          </a:p>
        </p:txBody>
      </p:sp>
      <p:sp>
        <p:nvSpPr>
          <p:cNvPr id="4" name="Speech Bubble: Rectangle 3">
            <a:extLst>
              <a:ext uri="{FF2B5EF4-FFF2-40B4-BE49-F238E27FC236}">
                <a16:creationId xmlns:a16="http://schemas.microsoft.com/office/drawing/2014/main" id="{24261D3B-2723-4906-BACE-F91F798C8B01}"/>
              </a:ext>
            </a:extLst>
          </p:cNvPr>
          <p:cNvSpPr/>
          <p:nvPr/>
        </p:nvSpPr>
        <p:spPr>
          <a:xfrm>
            <a:off x="5334000" y="11"/>
            <a:ext cx="3810011" cy="629019"/>
          </a:xfrm>
          <a:prstGeom prst="wedgeRectCallout">
            <a:avLst>
              <a:gd name="adj1" fmla="val -55332"/>
              <a:gd name="adj2" fmla="val 241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כותרת 1">
            <a:extLst>
              <a:ext uri="{FF2B5EF4-FFF2-40B4-BE49-F238E27FC236}">
                <a16:creationId xmlns:a16="http://schemas.microsoft.com/office/drawing/2014/main" id="{F957BF25-CE92-40B5-87F6-7BC2E532AE45}"/>
              </a:ext>
            </a:extLst>
          </p:cNvPr>
          <p:cNvSpPr>
            <a:spLocks noGrp="1"/>
          </p:cNvSpPr>
          <p:nvPr>
            <p:ph type="title"/>
          </p:nvPr>
        </p:nvSpPr>
        <p:spPr>
          <a:xfrm>
            <a:off x="1524000" y="141246"/>
            <a:ext cx="7153061" cy="347371"/>
          </a:xfrm>
        </p:spPr>
        <p:txBody>
          <a:bodyPr>
            <a:noAutofit/>
          </a:bodyPr>
          <a:lstStyle/>
          <a:p>
            <a:pPr algn="r" rtl="1"/>
            <a:r>
              <a:rPr lang="he-IL" sz="3600" b="1" dirty="0">
                <a:ln w="9525">
                  <a:noFill/>
                  <a:round/>
                  <a:headEnd/>
                  <a:tailEnd/>
                </a:ln>
                <a:solidFill>
                  <a:srgbClr val="309AC2"/>
                </a:solidFill>
                <a:latin typeface="Assistant" panose="00000500000000000000" pitchFamily="2" charset="-79"/>
                <a:cs typeface="Assistant" panose="00000500000000000000" pitchFamily="2" charset="-79"/>
              </a:rPr>
              <a:t>רובד כתבי שירות</a:t>
            </a:r>
          </a:p>
        </p:txBody>
      </p:sp>
      <p:pic>
        <p:nvPicPr>
          <p:cNvPr id="3" name="Picture 2" descr="לוגו הטכניון - paamonim">
            <a:extLst>
              <a:ext uri="{FF2B5EF4-FFF2-40B4-BE49-F238E27FC236}">
                <a16:creationId xmlns:a16="http://schemas.microsoft.com/office/drawing/2014/main" id="{D43EEDB5-6DDA-9FFD-E638-DF2643180D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07" y="32665"/>
            <a:ext cx="1431899" cy="69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704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EFD953-33D0-432F-9497-CE7C1E92CF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827"/>
          <a:stretch/>
        </p:blipFill>
        <p:spPr>
          <a:xfrm>
            <a:off x="0" y="0"/>
            <a:ext cx="9144000" cy="4933950"/>
          </a:xfrm>
          <a:prstGeom prst="rect">
            <a:avLst/>
          </a:prstGeom>
        </p:spPr>
      </p:pic>
      <p:sp>
        <p:nvSpPr>
          <p:cNvPr id="10" name="Rectangle 9">
            <a:extLst>
              <a:ext uri="{FF2B5EF4-FFF2-40B4-BE49-F238E27FC236}">
                <a16:creationId xmlns:a16="http://schemas.microsoft.com/office/drawing/2014/main" id="{AA319737-31B0-445B-83A6-1A5ADDC5ACFA}"/>
              </a:ext>
            </a:extLst>
          </p:cNvPr>
          <p:cNvSpPr/>
          <p:nvPr/>
        </p:nvSpPr>
        <p:spPr>
          <a:xfrm>
            <a:off x="3577582" y="-9103"/>
            <a:ext cx="2016224" cy="181238"/>
          </a:xfrm>
          <a:prstGeom prst="rect">
            <a:avLst/>
          </a:prstGeom>
          <a:solidFill>
            <a:srgbClr val="309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6872764-BE46-4EFF-A9D6-A72BF3BECFF1}"/>
              </a:ext>
            </a:extLst>
          </p:cNvPr>
          <p:cNvSpPr txBox="1"/>
          <p:nvPr/>
        </p:nvSpPr>
        <p:spPr>
          <a:xfrm>
            <a:off x="304800" y="1252543"/>
            <a:ext cx="9174392" cy="1359668"/>
          </a:xfrm>
          <a:prstGeom prst="rect">
            <a:avLst/>
          </a:prstGeom>
          <a:noFill/>
        </p:spPr>
        <p:txBody>
          <a:bodyPr wrap="square">
            <a:spAutoFit/>
          </a:bodyPr>
          <a:lstStyle/>
          <a:p>
            <a:pPr algn="ctr" rtl="1"/>
            <a:r>
              <a:rPr lang="he-IL" sz="3600" kern="10" dirty="0">
                <a:ln w="9525">
                  <a:noFill/>
                  <a:round/>
                  <a:headEnd/>
                  <a:tailEnd/>
                </a:ln>
                <a:solidFill>
                  <a:srgbClr val="0E2D6D"/>
                </a:solidFill>
                <a:latin typeface="Assistant" panose="00000500000000000000" pitchFamily="2" charset="-79"/>
                <a:ea typeface="+mj-ea"/>
                <a:cs typeface="Assistant" panose="00000500000000000000" pitchFamily="2" charset="-79"/>
              </a:rPr>
              <a:t> </a:t>
            </a:r>
          </a:p>
          <a:p>
            <a:pPr algn="ctr" rtl="1">
              <a:lnSpc>
                <a:spcPts val="5100"/>
              </a:lnSpc>
            </a:pPr>
            <a:r>
              <a:rPr lang="he-IL" sz="6600" b="1" kern="10" dirty="0">
                <a:ln w="9525">
                  <a:noFill/>
                  <a:round/>
                  <a:headEnd/>
                  <a:tailEnd/>
                </a:ln>
                <a:solidFill>
                  <a:srgbClr val="0E2D6D"/>
                </a:solidFill>
                <a:latin typeface="Assistant" panose="00000500000000000000" pitchFamily="2" charset="-79"/>
                <a:ea typeface="+mj-ea"/>
                <a:cs typeface="Assistant" panose="00000500000000000000" pitchFamily="2" charset="-79"/>
              </a:rPr>
              <a:t>הפרמיות</a:t>
            </a:r>
          </a:p>
        </p:txBody>
      </p:sp>
      <p:sp>
        <p:nvSpPr>
          <p:cNvPr id="7" name="Rectangle 6">
            <a:extLst>
              <a:ext uri="{FF2B5EF4-FFF2-40B4-BE49-F238E27FC236}">
                <a16:creationId xmlns:a16="http://schemas.microsoft.com/office/drawing/2014/main" id="{2E495D15-8FC0-4363-8B0F-E65BB0DF7136}"/>
              </a:ext>
            </a:extLst>
          </p:cNvPr>
          <p:cNvSpPr/>
          <p:nvPr/>
        </p:nvSpPr>
        <p:spPr>
          <a:xfrm>
            <a:off x="0" y="4906382"/>
            <a:ext cx="9144000" cy="256168"/>
          </a:xfrm>
          <a:prstGeom prst="rect">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4" name="Picture 2" descr="לוגו הטכניון - paamonim">
            <a:extLst>
              <a:ext uri="{FF2B5EF4-FFF2-40B4-BE49-F238E27FC236}">
                <a16:creationId xmlns:a16="http://schemas.microsoft.com/office/drawing/2014/main" id="{34000F5E-8569-D39B-DEB1-6C77B7B917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07" y="32665"/>
            <a:ext cx="1431899" cy="69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83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FA0915-BF9B-45F7-804A-3A28E3AC5C81}"/>
              </a:ext>
            </a:extLst>
          </p:cNvPr>
          <p:cNvSpPr/>
          <p:nvPr/>
        </p:nvSpPr>
        <p:spPr>
          <a:xfrm>
            <a:off x="-30899" y="0"/>
            <a:ext cx="9151574" cy="4984836"/>
          </a:xfrm>
          <a:prstGeom prst="rect">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95D15-8FC0-4363-8B0F-E65BB0DF7136}"/>
              </a:ext>
            </a:extLst>
          </p:cNvPr>
          <p:cNvSpPr/>
          <p:nvPr/>
        </p:nvSpPr>
        <p:spPr>
          <a:xfrm>
            <a:off x="0" y="4878237"/>
            <a:ext cx="9144000" cy="256168"/>
          </a:xfrm>
          <a:prstGeom prst="rect">
            <a:avLst/>
          </a:prstGeom>
          <a:solidFill>
            <a:srgbClr val="0E2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 name="Speech Bubble: Rectangle 3">
            <a:extLst>
              <a:ext uri="{FF2B5EF4-FFF2-40B4-BE49-F238E27FC236}">
                <a16:creationId xmlns:a16="http://schemas.microsoft.com/office/drawing/2014/main" id="{24261D3B-2723-4906-BACE-F91F798C8B01}"/>
              </a:ext>
            </a:extLst>
          </p:cNvPr>
          <p:cNvSpPr/>
          <p:nvPr/>
        </p:nvSpPr>
        <p:spPr>
          <a:xfrm>
            <a:off x="7315200" y="12"/>
            <a:ext cx="1828811" cy="373995"/>
          </a:xfrm>
          <a:prstGeom prst="wedgeRectCallout">
            <a:avLst>
              <a:gd name="adj1" fmla="val -55332"/>
              <a:gd name="adj2" fmla="val 241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כותרת 1">
            <a:extLst>
              <a:ext uri="{FF2B5EF4-FFF2-40B4-BE49-F238E27FC236}">
                <a16:creationId xmlns:a16="http://schemas.microsoft.com/office/drawing/2014/main" id="{F957BF25-CE92-40B5-87F6-7BC2E532AE45}"/>
              </a:ext>
            </a:extLst>
          </p:cNvPr>
          <p:cNvSpPr>
            <a:spLocks noGrp="1"/>
          </p:cNvSpPr>
          <p:nvPr>
            <p:ph type="title"/>
          </p:nvPr>
        </p:nvSpPr>
        <p:spPr>
          <a:xfrm>
            <a:off x="6857232" y="18121"/>
            <a:ext cx="2200061" cy="373995"/>
          </a:xfrm>
        </p:spPr>
        <p:txBody>
          <a:bodyPr>
            <a:noAutofit/>
          </a:bodyPr>
          <a:lstStyle/>
          <a:p>
            <a:pPr algn="r" rtl="1"/>
            <a:r>
              <a:rPr lang="he-IL" sz="2400" b="1" dirty="0">
                <a:ln w="9525">
                  <a:noFill/>
                  <a:round/>
                  <a:headEnd/>
                  <a:tailEnd/>
                </a:ln>
                <a:solidFill>
                  <a:srgbClr val="309AC2"/>
                </a:solidFill>
                <a:latin typeface="Assistant" panose="00000500000000000000" pitchFamily="2" charset="-79"/>
                <a:cs typeface="Assistant" panose="00000500000000000000" pitchFamily="2" charset="-79"/>
              </a:rPr>
              <a:t>הפרמיות (₪) </a:t>
            </a:r>
          </a:p>
        </p:txBody>
      </p:sp>
      <p:pic>
        <p:nvPicPr>
          <p:cNvPr id="5" name="Picture 2" descr="לוגו הטכניון - paamonim">
            <a:extLst>
              <a:ext uri="{FF2B5EF4-FFF2-40B4-BE49-F238E27FC236}">
                <a16:creationId xmlns:a16="http://schemas.microsoft.com/office/drawing/2014/main" id="{E6B32731-C5F7-92A9-1FC8-1E1C707D4B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07" y="32665"/>
            <a:ext cx="1208693" cy="582943"/>
          </a:xfrm>
          <a:prstGeom prst="rect">
            <a:avLst/>
          </a:prstGeom>
          <a:noFill/>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530DC1B6-715A-9161-EB7B-1776660FBBF0}"/>
              </a:ext>
            </a:extLst>
          </p:cNvPr>
          <p:cNvSpPr txBox="1"/>
          <p:nvPr/>
        </p:nvSpPr>
        <p:spPr>
          <a:xfrm>
            <a:off x="452330" y="4585849"/>
            <a:ext cx="6781800" cy="584775"/>
          </a:xfrm>
          <a:prstGeom prst="rect">
            <a:avLst/>
          </a:prstGeom>
          <a:noFill/>
        </p:spPr>
        <p:txBody>
          <a:bodyPr wrap="square" rtlCol="0">
            <a:spAutoFit/>
          </a:bodyPr>
          <a:lstStyle/>
          <a:p>
            <a:pPr algn="r" rtl="1"/>
            <a:r>
              <a:rPr lang="he-IL" sz="1400" dirty="0">
                <a:solidFill>
                  <a:schemeClr val="bg1"/>
                </a:solidFill>
              </a:rPr>
              <a:t>* </a:t>
            </a:r>
            <a:r>
              <a:rPr lang="he-IL" sz="1400" b="1" dirty="0">
                <a:solidFill>
                  <a:schemeClr val="bg1"/>
                </a:solidFill>
              </a:rPr>
              <a:t>פרמיית עובד</a:t>
            </a:r>
            <a:r>
              <a:rPr lang="he-IL" sz="1400" dirty="0">
                <a:solidFill>
                  <a:schemeClr val="bg1"/>
                </a:solidFill>
              </a:rPr>
              <a:t>: משולמת ע"י המעסיק (לא כולל גילום המס). </a:t>
            </a:r>
            <a:r>
              <a:rPr lang="he-IL" sz="1400" b="1" dirty="0">
                <a:solidFill>
                  <a:schemeClr val="bg1"/>
                </a:solidFill>
              </a:rPr>
              <a:t>פרמיית פורש</a:t>
            </a:r>
            <a:r>
              <a:rPr lang="he-IL" sz="1400" dirty="0">
                <a:solidFill>
                  <a:schemeClr val="bg1"/>
                </a:solidFill>
              </a:rPr>
              <a:t>: משולמת ע"י הפורש  </a:t>
            </a:r>
          </a:p>
          <a:p>
            <a:pPr algn="r" rtl="1"/>
            <a:endParaRPr lang="en-US" dirty="0">
              <a:solidFill>
                <a:schemeClr val="bg1"/>
              </a:solidFill>
            </a:endParaRPr>
          </a:p>
        </p:txBody>
      </p:sp>
      <p:pic>
        <p:nvPicPr>
          <p:cNvPr id="10" name="תמונה 9">
            <a:extLst>
              <a:ext uri="{FF2B5EF4-FFF2-40B4-BE49-F238E27FC236}">
                <a16:creationId xmlns:a16="http://schemas.microsoft.com/office/drawing/2014/main" id="{EFB7AA39-20E0-2940-A467-CD6565CB68CD}"/>
              </a:ext>
            </a:extLst>
          </p:cNvPr>
          <p:cNvPicPr>
            <a:picLocks noChangeAspect="1"/>
          </p:cNvPicPr>
          <p:nvPr/>
        </p:nvPicPr>
        <p:blipFill>
          <a:blip r:embed="rId3"/>
          <a:stretch>
            <a:fillRect/>
          </a:stretch>
        </p:blipFill>
        <p:spPr>
          <a:xfrm>
            <a:off x="1444125" y="374007"/>
            <a:ext cx="5790005" cy="4254345"/>
          </a:xfrm>
          <a:prstGeom prst="rect">
            <a:avLst/>
          </a:prstGeom>
        </p:spPr>
      </p:pic>
    </p:spTree>
    <p:extLst>
      <p:ext uri="{BB962C8B-B14F-4D97-AF65-F5344CB8AC3E}">
        <p14:creationId xmlns:p14="http://schemas.microsoft.com/office/powerpoint/2010/main" val="2208512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EFD953-33D0-432F-9497-CE7C1E92CF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827"/>
          <a:stretch/>
        </p:blipFill>
        <p:spPr>
          <a:xfrm>
            <a:off x="0" y="0"/>
            <a:ext cx="9144000" cy="4933950"/>
          </a:xfrm>
          <a:prstGeom prst="rect">
            <a:avLst/>
          </a:prstGeom>
        </p:spPr>
      </p:pic>
      <p:sp>
        <p:nvSpPr>
          <p:cNvPr id="10" name="Rectangle 9">
            <a:extLst>
              <a:ext uri="{FF2B5EF4-FFF2-40B4-BE49-F238E27FC236}">
                <a16:creationId xmlns:a16="http://schemas.microsoft.com/office/drawing/2014/main" id="{AA319737-31B0-445B-83A6-1A5ADDC5ACFA}"/>
              </a:ext>
            </a:extLst>
          </p:cNvPr>
          <p:cNvSpPr/>
          <p:nvPr/>
        </p:nvSpPr>
        <p:spPr>
          <a:xfrm>
            <a:off x="3577582" y="-9103"/>
            <a:ext cx="2016224" cy="181238"/>
          </a:xfrm>
          <a:prstGeom prst="rect">
            <a:avLst/>
          </a:prstGeom>
          <a:solidFill>
            <a:srgbClr val="309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6872764-BE46-4EFF-A9D6-A72BF3BECFF1}"/>
              </a:ext>
            </a:extLst>
          </p:cNvPr>
          <p:cNvSpPr txBox="1"/>
          <p:nvPr/>
        </p:nvSpPr>
        <p:spPr>
          <a:xfrm>
            <a:off x="304800" y="1252543"/>
            <a:ext cx="9174392" cy="1359668"/>
          </a:xfrm>
          <a:prstGeom prst="rect">
            <a:avLst/>
          </a:prstGeom>
          <a:noFill/>
        </p:spPr>
        <p:txBody>
          <a:bodyPr wrap="square">
            <a:spAutoFit/>
          </a:bodyPr>
          <a:lstStyle/>
          <a:p>
            <a:pPr algn="ctr" rtl="1"/>
            <a:r>
              <a:rPr lang="he-IL" sz="3600" kern="10" dirty="0">
                <a:ln w="9525">
                  <a:noFill/>
                  <a:round/>
                  <a:headEnd/>
                  <a:tailEnd/>
                </a:ln>
                <a:solidFill>
                  <a:srgbClr val="0E2D6D"/>
                </a:solidFill>
                <a:latin typeface="Assistant" panose="00000500000000000000" pitchFamily="2" charset="-79"/>
                <a:ea typeface="+mj-ea"/>
                <a:cs typeface="Assistant" panose="00000500000000000000" pitchFamily="2" charset="-79"/>
              </a:rPr>
              <a:t> </a:t>
            </a:r>
          </a:p>
          <a:p>
            <a:pPr algn="ctr" rtl="1">
              <a:lnSpc>
                <a:spcPts val="5100"/>
              </a:lnSpc>
            </a:pPr>
            <a:r>
              <a:rPr lang="he-IL" sz="6600" b="1" kern="10" dirty="0">
                <a:ln w="9525">
                  <a:noFill/>
                  <a:round/>
                  <a:headEnd/>
                  <a:tailEnd/>
                </a:ln>
                <a:solidFill>
                  <a:srgbClr val="0E2D6D"/>
                </a:solidFill>
                <a:latin typeface="Assistant" panose="00000500000000000000" pitchFamily="2" charset="-79"/>
                <a:ea typeface="+mj-ea"/>
                <a:cs typeface="Assistant" panose="00000500000000000000" pitchFamily="2" charset="-79"/>
              </a:rPr>
              <a:t>סוכנות הביטוח</a:t>
            </a:r>
          </a:p>
        </p:txBody>
      </p:sp>
      <p:sp>
        <p:nvSpPr>
          <p:cNvPr id="7" name="Rectangle 6">
            <a:extLst>
              <a:ext uri="{FF2B5EF4-FFF2-40B4-BE49-F238E27FC236}">
                <a16:creationId xmlns:a16="http://schemas.microsoft.com/office/drawing/2014/main" id="{2E495D15-8FC0-4363-8B0F-E65BB0DF7136}"/>
              </a:ext>
            </a:extLst>
          </p:cNvPr>
          <p:cNvSpPr/>
          <p:nvPr/>
        </p:nvSpPr>
        <p:spPr>
          <a:xfrm>
            <a:off x="0" y="4906382"/>
            <a:ext cx="9144000" cy="256168"/>
          </a:xfrm>
          <a:prstGeom prst="rect">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4" name="Picture 2" descr="לוגו הטכניון - paamonim">
            <a:extLst>
              <a:ext uri="{FF2B5EF4-FFF2-40B4-BE49-F238E27FC236}">
                <a16:creationId xmlns:a16="http://schemas.microsoft.com/office/drawing/2014/main" id="{34000F5E-8569-D39B-DEB1-6C77B7B917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07" y="32665"/>
            <a:ext cx="1858203" cy="896196"/>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FACC6562-27A3-07D2-50C8-12DC9F2701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0" y="8882"/>
            <a:ext cx="1524000" cy="1028212"/>
          </a:xfrm>
          <a:prstGeom prst="rect">
            <a:avLst/>
          </a:prstGeom>
        </p:spPr>
      </p:pic>
    </p:spTree>
    <p:extLst>
      <p:ext uri="{BB962C8B-B14F-4D97-AF65-F5344CB8AC3E}">
        <p14:creationId xmlns:p14="http://schemas.microsoft.com/office/powerpoint/2010/main" val="4078183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E52A5992-374B-4FF5-86A1-9276ED56D6A6}"/>
              </a:ext>
            </a:extLst>
          </p:cNvPr>
          <p:cNvSpPr txBox="1">
            <a:spLocks/>
          </p:cNvSpPr>
          <p:nvPr/>
        </p:nvSpPr>
        <p:spPr>
          <a:xfrm>
            <a:off x="4534631" y="99955"/>
            <a:ext cx="4534395" cy="5450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ct val="80000"/>
              </a:lnSpc>
            </a:pPr>
            <a:r>
              <a:rPr lang="he-IL" sz="3600" b="1">
                <a:solidFill>
                  <a:schemeClr val="bg1"/>
                </a:solidFill>
                <a:latin typeface="Calibri Light" panose="020F0302020204030204" pitchFamily="34" charset="0"/>
                <a:cs typeface="Calibri Light" panose="020F0302020204030204" pitchFamily="34" charset="0"/>
              </a:rPr>
              <a:t>יצירת קשר עם מדנס</a:t>
            </a:r>
            <a:endParaRPr lang="he-IL" sz="3600" b="1" dirty="0">
              <a:solidFill>
                <a:schemeClr val="bg1"/>
              </a:solidFill>
              <a:latin typeface="Calibri Light" panose="020F0302020204030204" pitchFamily="34" charset="0"/>
              <a:cs typeface="Calibri Light" panose="020F0302020204030204" pitchFamily="34" charset="0"/>
            </a:endParaRPr>
          </a:p>
        </p:txBody>
      </p:sp>
      <p:sp>
        <p:nvSpPr>
          <p:cNvPr id="13" name="Rectangle 6">
            <a:extLst>
              <a:ext uri="{FF2B5EF4-FFF2-40B4-BE49-F238E27FC236}">
                <a16:creationId xmlns:a16="http://schemas.microsoft.com/office/drawing/2014/main" id="{012D9A3C-758E-4C5E-83FC-94BBA2D6BA83}"/>
              </a:ext>
            </a:extLst>
          </p:cNvPr>
          <p:cNvSpPr/>
          <p:nvPr/>
        </p:nvSpPr>
        <p:spPr>
          <a:xfrm>
            <a:off x="7566814" y="606467"/>
            <a:ext cx="1414263" cy="36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chemeClr val="bg1"/>
              </a:solidFill>
            </a:endParaRPr>
          </a:p>
        </p:txBody>
      </p:sp>
      <p:pic>
        <p:nvPicPr>
          <p:cNvPr id="3" name="תמונה 2">
            <a:extLst>
              <a:ext uri="{FF2B5EF4-FFF2-40B4-BE49-F238E27FC236}">
                <a16:creationId xmlns:a16="http://schemas.microsoft.com/office/drawing/2014/main" id="{8E228E5F-7F62-4ACD-BB28-6A60B898AD71}"/>
              </a:ext>
            </a:extLst>
          </p:cNvPr>
          <p:cNvPicPr>
            <a:picLocks noChangeAspect="1"/>
          </p:cNvPicPr>
          <p:nvPr/>
        </p:nvPicPr>
        <p:blipFill>
          <a:blip r:embed="rId3"/>
          <a:stretch>
            <a:fillRect/>
          </a:stretch>
        </p:blipFill>
        <p:spPr>
          <a:xfrm>
            <a:off x="1" y="1"/>
            <a:ext cx="2203610" cy="4879181"/>
          </a:xfrm>
          <a:prstGeom prst="rect">
            <a:avLst/>
          </a:prstGeom>
        </p:spPr>
      </p:pic>
      <p:sp>
        <p:nvSpPr>
          <p:cNvPr id="5" name="Oval 4">
            <a:extLst>
              <a:ext uri="{FF2B5EF4-FFF2-40B4-BE49-F238E27FC236}">
                <a16:creationId xmlns:a16="http://schemas.microsoft.com/office/drawing/2014/main" id="{3B5AE3C0-BC7A-4F21-8EB8-C355E77DFA45}"/>
              </a:ext>
            </a:extLst>
          </p:cNvPr>
          <p:cNvSpPr/>
          <p:nvPr/>
        </p:nvSpPr>
        <p:spPr>
          <a:xfrm>
            <a:off x="8360196" y="1240374"/>
            <a:ext cx="386143" cy="386143"/>
          </a:xfrm>
          <a:prstGeom prst="ellipse">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013" dirty="0"/>
          </a:p>
        </p:txBody>
      </p:sp>
      <p:pic>
        <p:nvPicPr>
          <p:cNvPr id="6" name="תמונה 5" descr="תמונה שמכילה ציור&#10;&#10;התיאור נוצר באופן אוטומטי">
            <a:extLst>
              <a:ext uri="{FF2B5EF4-FFF2-40B4-BE49-F238E27FC236}">
                <a16:creationId xmlns:a16="http://schemas.microsoft.com/office/drawing/2014/main" id="{BD0D5C27-E945-4572-A464-F6FC810751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3419" y="1330605"/>
            <a:ext cx="207566" cy="207566"/>
          </a:xfrm>
          <a:prstGeom prst="rect">
            <a:avLst/>
          </a:prstGeom>
        </p:spPr>
      </p:pic>
      <p:sp>
        <p:nvSpPr>
          <p:cNvPr id="7" name="TextBox 3">
            <a:extLst>
              <a:ext uri="{FF2B5EF4-FFF2-40B4-BE49-F238E27FC236}">
                <a16:creationId xmlns:a16="http://schemas.microsoft.com/office/drawing/2014/main" id="{F0805B70-4ABB-4553-9510-577F6EE169DA}"/>
              </a:ext>
            </a:extLst>
          </p:cNvPr>
          <p:cNvSpPr txBox="1"/>
          <p:nvPr/>
        </p:nvSpPr>
        <p:spPr>
          <a:xfrm>
            <a:off x="5461591" y="1180730"/>
            <a:ext cx="2825585" cy="1223412"/>
          </a:xfrm>
          <a:prstGeom prst="rect">
            <a:avLst/>
          </a:prstGeom>
          <a:noFill/>
        </p:spPr>
        <p:txBody>
          <a:bodyPr wrap="square">
            <a:spAutoFit/>
          </a:bodyPr>
          <a:lstStyle>
            <a:defPPr>
              <a:defRPr lang="he-I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lvl="1" algn="r" rtl="1"/>
            <a:r>
              <a:rPr lang="he-IL" sz="1200" dirty="0">
                <a:solidFill>
                  <a:schemeClr val="bg1"/>
                </a:solidFill>
              </a:rPr>
              <a:t>מרכז השירות וההצטרפות בטלפון:</a:t>
            </a:r>
            <a:br>
              <a:rPr lang="en-US" sz="1200" dirty="0">
                <a:solidFill>
                  <a:schemeClr val="bg1"/>
                </a:solidFill>
              </a:rPr>
            </a:br>
            <a:r>
              <a:rPr lang="he-IL" sz="1350" dirty="0">
                <a:solidFill>
                  <a:schemeClr val="bg1"/>
                </a:solidFill>
                <a:ea typeface="Times New Roman" panose="02020603050405020304" pitchFamily="18" charset="0"/>
                <a:cs typeface="Arial" panose="020B0604020202020204" pitchFamily="34" charset="0"/>
              </a:rPr>
              <a:t>03-6380206</a:t>
            </a:r>
            <a:endParaRPr lang="he-IL" sz="1200" dirty="0">
              <a:solidFill>
                <a:schemeClr val="bg1"/>
              </a:solidFill>
            </a:endParaRPr>
          </a:p>
          <a:p>
            <a:pPr marL="0" lvl="1" algn="r" rtl="1"/>
            <a:r>
              <a:rPr lang="he-IL" sz="1200" b="1" dirty="0">
                <a:solidFill>
                  <a:schemeClr val="bg1"/>
                </a:solidFill>
              </a:rPr>
              <a:t>לשירות לאחר הצטרפות, שלוחה 1 </a:t>
            </a:r>
            <a:br>
              <a:rPr lang="en-US" sz="1200" b="1" dirty="0">
                <a:solidFill>
                  <a:schemeClr val="bg1"/>
                </a:solidFill>
              </a:rPr>
            </a:br>
            <a:r>
              <a:rPr lang="he-IL" sz="1200" dirty="0">
                <a:solidFill>
                  <a:schemeClr val="bg1"/>
                </a:solidFill>
              </a:rPr>
              <a:t>שעות הפעילות, ימים א'-ה' 8:00-16:00</a:t>
            </a:r>
          </a:p>
          <a:p>
            <a:pPr marL="0" lvl="1" algn="r" rtl="1"/>
            <a:r>
              <a:rPr lang="he-IL" sz="1200" b="1" dirty="0">
                <a:solidFill>
                  <a:schemeClr val="bg1"/>
                </a:solidFill>
              </a:rPr>
              <a:t>להצטרפויות, שלוחה 2</a:t>
            </a:r>
            <a:br>
              <a:rPr lang="en-US" sz="1200" b="1" dirty="0">
                <a:solidFill>
                  <a:schemeClr val="bg1"/>
                </a:solidFill>
              </a:rPr>
            </a:br>
            <a:r>
              <a:rPr lang="he-IL" sz="1200" dirty="0">
                <a:solidFill>
                  <a:schemeClr val="bg1"/>
                </a:solidFill>
              </a:rPr>
              <a:t>שעות הפעילות, ימים א'-ה' 9:00-17:00</a:t>
            </a:r>
          </a:p>
        </p:txBody>
      </p:sp>
      <p:sp>
        <p:nvSpPr>
          <p:cNvPr id="8" name="Oval 4">
            <a:extLst>
              <a:ext uri="{FF2B5EF4-FFF2-40B4-BE49-F238E27FC236}">
                <a16:creationId xmlns:a16="http://schemas.microsoft.com/office/drawing/2014/main" id="{48E98D08-72C1-4802-B563-B49FCE55E633}"/>
              </a:ext>
            </a:extLst>
          </p:cNvPr>
          <p:cNvSpPr/>
          <p:nvPr/>
        </p:nvSpPr>
        <p:spPr>
          <a:xfrm>
            <a:off x="5197971" y="1238511"/>
            <a:ext cx="386143" cy="386143"/>
          </a:xfrm>
          <a:prstGeom prst="ellipse">
            <a:avLst/>
          </a:prstGeom>
          <a:solidFill>
            <a:srgbClr val="2CA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013" dirty="0"/>
          </a:p>
        </p:txBody>
      </p:sp>
      <p:sp>
        <p:nvSpPr>
          <p:cNvPr id="9" name="Oval 4">
            <a:extLst>
              <a:ext uri="{FF2B5EF4-FFF2-40B4-BE49-F238E27FC236}">
                <a16:creationId xmlns:a16="http://schemas.microsoft.com/office/drawing/2014/main" id="{977BBF80-AEC7-4FB8-B4E2-02EB85BE964F}"/>
              </a:ext>
            </a:extLst>
          </p:cNvPr>
          <p:cNvSpPr/>
          <p:nvPr/>
        </p:nvSpPr>
        <p:spPr>
          <a:xfrm>
            <a:off x="8371038" y="2625826"/>
            <a:ext cx="386143" cy="386143"/>
          </a:xfrm>
          <a:prstGeom prst="ellipse">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013" dirty="0"/>
          </a:p>
        </p:txBody>
      </p:sp>
      <p:sp>
        <p:nvSpPr>
          <p:cNvPr id="11" name="TextBox 3">
            <a:extLst>
              <a:ext uri="{FF2B5EF4-FFF2-40B4-BE49-F238E27FC236}">
                <a16:creationId xmlns:a16="http://schemas.microsoft.com/office/drawing/2014/main" id="{1C2D8DF0-F34C-4202-9464-56E1108AD7A2}"/>
              </a:ext>
            </a:extLst>
          </p:cNvPr>
          <p:cNvSpPr txBox="1"/>
          <p:nvPr/>
        </p:nvSpPr>
        <p:spPr>
          <a:xfrm>
            <a:off x="6049729" y="2715313"/>
            <a:ext cx="2140808" cy="276999"/>
          </a:xfrm>
          <a:prstGeom prst="rect">
            <a:avLst/>
          </a:prstGeom>
          <a:noFill/>
        </p:spPr>
        <p:txBody>
          <a:bodyPr wrap="square">
            <a:spAutoFit/>
          </a:bodyPr>
          <a:lstStyle>
            <a:defPPr>
              <a:defRPr lang="he-I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lvl="1" algn="r" rtl="1"/>
            <a:r>
              <a:rPr lang="en-US" sz="1200" u="sng" dirty="0">
                <a:solidFill>
                  <a:schemeClr val="bg1"/>
                </a:solidFill>
                <a:hlinkClick r:id="rId5">
                  <a:extLst>
                    <a:ext uri="{A12FA001-AC4F-418D-AE19-62706E023703}">
                      <ahyp:hlinkClr xmlns:ahyp="http://schemas.microsoft.com/office/drawing/2018/hyperlinkcolor" val="tx"/>
                    </a:ext>
                  </a:extLst>
                </a:hlinkClick>
              </a:rPr>
              <a:t>Technion@madanes.com</a:t>
            </a:r>
            <a:endParaRPr lang="he-IL" sz="1200" dirty="0">
              <a:solidFill>
                <a:schemeClr val="bg1"/>
              </a:solidFill>
            </a:endParaRPr>
          </a:p>
        </p:txBody>
      </p:sp>
      <p:pic>
        <p:nvPicPr>
          <p:cNvPr id="12" name="תמונה 11">
            <a:extLst>
              <a:ext uri="{FF2B5EF4-FFF2-40B4-BE49-F238E27FC236}">
                <a16:creationId xmlns:a16="http://schemas.microsoft.com/office/drawing/2014/main" id="{3F06310E-497E-43CA-AB48-7B29B9A70E2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446216" y="2697453"/>
            <a:ext cx="242888" cy="242888"/>
          </a:xfrm>
          <a:prstGeom prst="rect">
            <a:avLst/>
          </a:prstGeom>
        </p:spPr>
      </p:pic>
      <p:sp>
        <p:nvSpPr>
          <p:cNvPr id="14" name="Oval 4">
            <a:extLst>
              <a:ext uri="{FF2B5EF4-FFF2-40B4-BE49-F238E27FC236}">
                <a16:creationId xmlns:a16="http://schemas.microsoft.com/office/drawing/2014/main" id="{CAB7FE79-C164-4874-9F91-A4131995AB99}"/>
              </a:ext>
            </a:extLst>
          </p:cNvPr>
          <p:cNvSpPr/>
          <p:nvPr/>
        </p:nvSpPr>
        <p:spPr>
          <a:xfrm>
            <a:off x="5200089" y="2623997"/>
            <a:ext cx="386143" cy="386143"/>
          </a:xfrm>
          <a:prstGeom prst="ellipse">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e-I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013" dirty="0"/>
          </a:p>
        </p:txBody>
      </p:sp>
      <p:sp>
        <p:nvSpPr>
          <p:cNvPr id="15" name="TextBox 3">
            <a:extLst>
              <a:ext uri="{FF2B5EF4-FFF2-40B4-BE49-F238E27FC236}">
                <a16:creationId xmlns:a16="http://schemas.microsoft.com/office/drawing/2014/main" id="{042816A7-9E09-43D6-A920-EAA2F51FF2CA}"/>
              </a:ext>
            </a:extLst>
          </p:cNvPr>
          <p:cNvSpPr txBox="1"/>
          <p:nvPr/>
        </p:nvSpPr>
        <p:spPr>
          <a:xfrm>
            <a:off x="2440285" y="2703771"/>
            <a:ext cx="2523130" cy="300082"/>
          </a:xfrm>
          <a:prstGeom prst="rect">
            <a:avLst/>
          </a:prstGeom>
          <a:noFill/>
        </p:spPr>
        <p:txBody>
          <a:bodyPr wrap="square">
            <a:spAutoFit/>
          </a:bodyPr>
          <a:lstStyle>
            <a:defPPr>
              <a:defRPr lang="he-I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lvl="1" algn="r" rtl="1"/>
            <a:r>
              <a:rPr lang="en-US" sz="1350" b="1" dirty="0">
                <a:solidFill>
                  <a:schemeClr val="bg1"/>
                </a:solidFill>
                <a:latin typeface="David" panose="020E0502060401010101" pitchFamily="34" charset="-79"/>
                <a:ea typeface="Times New Roman" panose="02020603050405020304" pitchFamily="18" charset="0"/>
                <a:cs typeface="+mn-cs"/>
              </a:rPr>
              <a:t>technion.madanes.com</a:t>
            </a:r>
            <a:endParaRPr lang="he-IL" sz="1200" dirty="0">
              <a:solidFill>
                <a:schemeClr val="bg1"/>
              </a:solidFill>
              <a:cs typeface="+mn-cs"/>
            </a:endParaRPr>
          </a:p>
        </p:txBody>
      </p:sp>
      <p:pic>
        <p:nvPicPr>
          <p:cNvPr id="16" name="תמונה 15" descr="תמונה שמכילה חלון, נשק, גלגל, ציור&#10;&#10;התיאור נוצר באופן אוטומטי">
            <a:extLst>
              <a:ext uri="{FF2B5EF4-FFF2-40B4-BE49-F238E27FC236}">
                <a16:creationId xmlns:a16="http://schemas.microsoft.com/office/drawing/2014/main" id="{835CE8E6-08CA-417A-AC93-8368CEC709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75267" y="2695624"/>
            <a:ext cx="242888" cy="242888"/>
          </a:xfrm>
          <a:prstGeom prst="rect">
            <a:avLst/>
          </a:prstGeom>
        </p:spPr>
      </p:pic>
      <p:pic>
        <p:nvPicPr>
          <p:cNvPr id="17" name="תמונה 16">
            <a:extLst>
              <a:ext uri="{FF2B5EF4-FFF2-40B4-BE49-F238E27FC236}">
                <a16:creationId xmlns:a16="http://schemas.microsoft.com/office/drawing/2014/main" id="{16617537-D0B9-40BA-B510-7DE65ACA7E4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281654" y="1295375"/>
            <a:ext cx="242888" cy="242888"/>
          </a:xfrm>
          <a:prstGeom prst="rect">
            <a:avLst/>
          </a:prstGeom>
        </p:spPr>
      </p:pic>
      <p:sp>
        <p:nvSpPr>
          <p:cNvPr id="21" name="TextBox 3">
            <a:extLst>
              <a:ext uri="{FF2B5EF4-FFF2-40B4-BE49-F238E27FC236}">
                <a16:creationId xmlns:a16="http://schemas.microsoft.com/office/drawing/2014/main" id="{78574EAD-086A-4263-9919-807AE9D85654}"/>
              </a:ext>
            </a:extLst>
          </p:cNvPr>
          <p:cNvSpPr txBox="1"/>
          <p:nvPr/>
        </p:nvSpPr>
        <p:spPr>
          <a:xfrm>
            <a:off x="2228308" y="1233601"/>
            <a:ext cx="2873972" cy="1292662"/>
          </a:xfrm>
          <a:prstGeom prst="rect">
            <a:avLst/>
          </a:prstGeom>
          <a:noFill/>
        </p:spPr>
        <p:txBody>
          <a:bodyPr wrap="square">
            <a:spAutoFit/>
          </a:bodyPr>
          <a:lstStyle>
            <a:defPPr>
              <a:defRPr lang="he-I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lvl="1" algn="r" rtl="1"/>
            <a:r>
              <a:rPr lang="en-US" b="1" dirty="0">
                <a:solidFill>
                  <a:schemeClr val="bg1"/>
                </a:solidFill>
              </a:rPr>
              <a:t>052-8259424</a:t>
            </a:r>
            <a:r>
              <a:rPr lang="he-IL" dirty="0">
                <a:solidFill>
                  <a:schemeClr val="bg1"/>
                </a:solidFill>
              </a:rPr>
              <a:t> </a:t>
            </a:r>
            <a:br>
              <a:rPr lang="en-US" sz="1200" dirty="0">
                <a:solidFill>
                  <a:schemeClr val="bg1"/>
                </a:solidFill>
              </a:rPr>
            </a:br>
            <a:r>
              <a:rPr lang="en-US" sz="1200" dirty="0">
                <a:solidFill>
                  <a:schemeClr val="bg1"/>
                </a:solidFill>
              </a:rPr>
              <a:t>WhatsApp)</a:t>
            </a:r>
            <a:r>
              <a:rPr lang="he-IL" sz="1200" dirty="0">
                <a:solidFill>
                  <a:schemeClr val="bg1"/>
                </a:solidFill>
              </a:rPr>
              <a:t> - לשירות שוטף לאחר הצטרפות) </a:t>
            </a:r>
            <a:br>
              <a:rPr lang="en-US" sz="1200" dirty="0">
                <a:solidFill>
                  <a:schemeClr val="bg1"/>
                </a:solidFill>
              </a:rPr>
            </a:br>
            <a:r>
              <a:rPr lang="he-IL" sz="1200" dirty="0">
                <a:solidFill>
                  <a:schemeClr val="bg1"/>
                </a:solidFill>
              </a:rPr>
              <a:t>פשוט שומרים את המספר, שולחים </a:t>
            </a:r>
            <a:r>
              <a:rPr lang="en-US" sz="1200" dirty="0">
                <a:solidFill>
                  <a:schemeClr val="bg1"/>
                </a:solidFill>
              </a:rPr>
              <a:t>WhatsApp </a:t>
            </a:r>
            <a:r>
              <a:rPr lang="he-IL" sz="1200" dirty="0">
                <a:solidFill>
                  <a:schemeClr val="bg1"/>
                </a:solidFill>
              </a:rPr>
              <a:t> עם שאלה, עוברים אימות קצר וכל המידע בדרך אליכם</a:t>
            </a:r>
          </a:p>
        </p:txBody>
      </p:sp>
      <p:sp>
        <p:nvSpPr>
          <p:cNvPr id="23" name="Rectangle 2">
            <a:extLst>
              <a:ext uri="{FF2B5EF4-FFF2-40B4-BE49-F238E27FC236}">
                <a16:creationId xmlns:a16="http://schemas.microsoft.com/office/drawing/2014/main" id="{CBC77AEB-C5F5-48A9-AEF3-FA6D16784188}"/>
              </a:ext>
            </a:extLst>
          </p:cNvPr>
          <p:cNvSpPr/>
          <p:nvPr/>
        </p:nvSpPr>
        <p:spPr>
          <a:xfrm>
            <a:off x="0" y="4879299"/>
            <a:ext cx="308379" cy="26420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Slide Number Placeholder 1">
            <a:extLst>
              <a:ext uri="{FF2B5EF4-FFF2-40B4-BE49-F238E27FC236}">
                <a16:creationId xmlns:a16="http://schemas.microsoft.com/office/drawing/2014/main" id="{69F70753-DAC4-4D4C-A5DD-09C766F12B9A}"/>
              </a:ext>
            </a:extLst>
          </p:cNvPr>
          <p:cNvSpPr txBox="1">
            <a:spLocks/>
          </p:cNvSpPr>
          <p:nvPr/>
        </p:nvSpPr>
        <p:spPr>
          <a:xfrm>
            <a:off x="1" y="4882445"/>
            <a:ext cx="308372"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9857C0-495A-7A48-9C34-4E780B7A76C2}" type="slidenum">
              <a:rPr lang="en-US" b="1">
                <a:solidFill>
                  <a:schemeClr val="bg1"/>
                </a:solidFill>
                <a:latin typeface="Assistant" charset="0"/>
                <a:ea typeface="Assistant" charset="0"/>
              </a:rPr>
              <a:pPr/>
              <a:t>26</a:t>
            </a:fld>
            <a:endParaRPr lang="en-US" b="1" dirty="0">
              <a:solidFill>
                <a:schemeClr val="bg1"/>
              </a:solidFill>
              <a:latin typeface="Assistant" charset="0"/>
              <a:ea typeface="Assistant" charset="0"/>
            </a:endParaRPr>
          </a:p>
        </p:txBody>
      </p:sp>
    </p:spTree>
    <p:extLst>
      <p:ext uri="{BB962C8B-B14F-4D97-AF65-F5344CB8AC3E}">
        <p14:creationId xmlns:p14="http://schemas.microsoft.com/office/powerpoint/2010/main" val="574463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949D81-6C22-44F7-8626-4E2BCECA924D}"/>
              </a:ext>
            </a:extLst>
          </p:cNvPr>
          <p:cNvSpPr/>
          <p:nvPr/>
        </p:nvSpPr>
        <p:spPr>
          <a:xfrm>
            <a:off x="0" y="936352"/>
            <a:ext cx="9144000" cy="3941885"/>
          </a:xfrm>
          <a:prstGeom prst="rect">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95D15-8FC0-4363-8B0F-E65BB0DF7136}"/>
              </a:ext>
            </a:extLst>
          </p:cNvPr>
          <p:cNvSpPr/>
          <p:nvPr/>
        </p:nvSpPr>
        <p:spPr>
          <a:xfrm>
            <a:off x="0" y="4878237"/>
            <a:ext cx="9144000" cy="256168"/>
          </a:xfrm>
          <a:prstGeom prst="rect">
            <a:avLst/>
          </a:prstGeom>
          <a:solidFill>
            <a:srgbClr val="0E2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 name="Oval 4">
            <a:extLst>
              <a:ext uri="{FF2B5EF4-FFF2-40B4-BE49-F238E27FC236}">
                <a16:creationId xmlns:a16="http://schemas.microsoft.com/office/drawing/2014/main" id="{9A7B45F5-7DBB-473B-8984-69AD092879A0}"/>
              </a:ext>
            </a:extLst>
          </p:cNvPr>
          <p:cNvSpPr/>
          <p:nvPr/>
        </p:nvSpPr>
        <p:spPr>
          <a:xfrm>
            <a:off x="89786" y="111738"/>
            <a:ext cx="824614" cy="824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 name="כותרת 1">
            <a:extLst>
              <a:ext uri="{FF2B5EF4-FFF2-40B4-BE49-F238E27FC236}">
                <a16:creationId xmlns:a16="http://schemas.microsoft.com/office/drawing/2014/main" id="{5B5B3AE3-86C4-4639-B44B-5C4B214A072B}"/>
              </a:ext>
            </a:extLst>
          </p:cNvPr>
          <p:cNvSpPr txBox="1">
            <a:spLocks/>
          </p:cNvSpPr>
          <p:nvPr/>
        </p:nvSpPr>
        <p:spPr>
          <a:xfrm>
            <a:off x="-30392" y="-271416"/>
            <a:ext cx="9151574"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endParaRPr lang="he-IL" sz="3600" dirty="0">
              <a:ln w="9525">
                <a:noFill/>
                <a:round/>
                <a:headEnd/>
                <a:tailEnd/>
              </a:ln>
              <a:solidFill>
                <a:srgbClr val="309AC2"/>
              </a:solidFill>
              <a:latin typeface="Assistant" panose="00000500000000000000" pitchFamily="2" charset="-79"/>
              <a:cs typeface="Assistant" panose="00000500000000000000" pitchFamily="2" charset="-79"/>
            </a:endParaRPr>
          </a:p>
        </p:txBody>
      </p:sp>
      <p:sp>
        <p:nvSpPr>
          <p:cNvPr id="10" name="Star: 4 Points 9">
            <a:extLst>
              <a:ext uri="{FF2B5EF4-FFF2-40B4-BE49-F238E27FC236}">
                <a16:creationId xmlns:a16="http://schemas.microsoft.com/office/drawing/2014/main" id="{B90FDA5E-51E2-45DE-B358-0B8A8F0BD643}"/>
              </a:ext>
            </a:extLst>
          </p:cNvPr>
          <p:cNvSpPr/>
          <p:nvPr/>
        </p:nvSpPr>
        <p:spPr>
          <a:xfrm>
            <a:off x="4431095" y="3028950"/>
            <a:ext cx="293305" cy="293305"/>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1D13F0C-17BA-4FF1-946B-CD3A188E6DE5}"/>
              </a:ext>
            </a:extLst>
          </p:cNvPr>
          <p:cNvSpPr txBox="1"/>
          <p:nvPr/>
        </p:nvSpPr>
        <p:spPr>
          <a:xfrm>
            <a:off x="20273" y="966039"/>
            <a:ext cx="9144000" cy="3847207"/>
          </a:xfrm>
          <a:prstGeom prst="rect">
            <a:avLst/>
          </a:prstGeom>
          <a:noFill/>
        </p:spPr>
        <p:txBody>
          <a:bodyPr wrap="square">
            <a:spAutoFit/>
          </a:bodyPr>
          <a:lstStyle/>
          <a:p>
            <a:pPr algn="ctr"/>
            <a:endParaRPr lang="he-IL" sz="2400" dirty="0">
              <a:solidFill>
                <a:schemeClr val="bg1"/>
              </a:solidFill>
              <a:latin typeface="Assistant" panose="00000500000000000000" pitchFamily="2" charset="-79"/>
              <a:cs typeface="Assistant" panose="00000500000000000000" pitchFamily="2" charset="-79"/>
            </a:endParaRPr>
          </a:p>
          <a:p>
            <a:pPr marL="0" indent="0" algn="ctr">
              <a:buNone/>
            </a:pPr>
            <a:r>
              <a:rPr lang="he-IL" sz="2800" dirty="0">
                <a:solidFill>
                  <a:schemeClr val="bg1"/>
                </a:solidFill>
                <a:latin typeface="Assistant" panose="00000500000000000000" pitchFamily="2" charset="-79"/>
                <a:cs typeface="Assistant" panose="00000500000000000000" pitchFamily="2" charset="-79"/>
              </a:rPr>
              <a:t>לרשותכם תמיד</a:t>
            </a:r>
          </a:p>
          <a:p>
            <a:pPr marL="0" indent="0" algn="ctr">
              <a:buNone/>
            </a:pPr>
            <a:r>
              <a:rPr lang="he-IL" sz="4000" b="1" dirty="0">
                <a:solidFill>
                  <a:srgbClr val="3FDAEB"/>
                </a:solidFill>
                <a:latin typeface="Assistant" panose="00000500000000000000" pitchFamily="2" charset="-79"/>
                <a:cs typeface="Assistant" panose="00000500000000000000" pitchFamily="2" charset="-79"/>
              </a:rPr>
              <a:t>עו"ד אריק בן עזרא, מנכ"ל</a:t>
            </a:r>
          </a:p>
          <a:p>
            <a:pPr marL="0" indent="0" algn="ctr">
              <a:buNone/>
            </a:pPr>
            <a:r>
              <a:rPr lang="he-IL" sz="4000" b="1" dirty="0">
                <a:solidFill>
                  <a:srgbClr val="3FDAEB"/>
                </a:solidFill>
                <a:latin typeface="Assistant" panose="00000500000000000000" pitchFamily="2" charset="-79"/>
                <a:cs typeface="Assistant" panose="00000500000000000000" pitchFamily="2" charset="-79"/>
              </a:rPr>
              <a:t>עו"ד יהונתן מלכה, יועץ</a:t>
            </a:r>
          </a:p>
          <a:p>
            <a:pPr indent="0" algn="ctr">
              <a:buNone/>
            </a:pPr>
            <a:endParaRPr lang="he-IL" sz="2800" b="1" dirty="0">
              <a:solidFill>
                <a:schemeClr val="bg1"/>
              </a:solidFill>
              <a:latin typeface="Assistant" panose="00000500000000000000" pitchFamily="2" charset="-79"/>
              <a:cs typeface="Assistant" panose="00000500000000000000" pitchFamily="2" charset="-79"/>
            </a:endParaRPr>
          </a:p>
          <a:p>
            <a:pPr indent="0" algn="ctr">
              <a:buNone/>
            </a:pPr>
            <a:endParaRPr lang="he-IL" sz="2800" b="1" dirty="0">
              <a:solidFill>
                <a:schemeClr val="bg1"/>
              </a:solidFill>
              <a:latin typeface="Assistant" panose="00000500000000000000" pitchFamily="2" charset="-79"/>
              <a:cs typeface="Assistant" panose="00000500000000000000" pitchFamily="2" charset="-79"/>
            </a:endParaRPr>
          </a:p>
          <a:p>
            <a:pPr indent="0" algn="ctr">
              <a:buNone/>
            </a:pPr>
            <a:r>
              <a:rPr lang="he-IL" sz="2800" b="1" dirty="0">
                <a:solidFill>
                  <a:schemeClr val="bg1"/>
                </a:solidFill>
                <a:latin typeface="Assistant" panose="00000500000000000000" pitchFamily="2" charset="-79"/>
                <a:cs typeface="Assistant" panose="00000500000000000000" pitchFamily="2" charset="-79"/>
              </a:rPr>
              <a:t>פרש קונספט</a:t>
            </a:r>
          </a:p>
          <a:p>
            <a:pPr indent="0" algn="ctr">
              <a:buNone/>
            </a:pPr>
            <a:r>
              <a:rPr lang="he-IL" sz="2800" dirty="0">
                <a:solidFill>
                  <a:schemeClr val="bg1"/>
                </a:solidFill>
                <a:latin typeface="Assistant" panose="00000500000000000000" pitchFamily="2" charset="-79"/>
                <a:cs typeface="Assistant" panose="00000500000000000000" pitchFamily="2" charset="-79"/>
              </a:rPr>
              <a:t>מומחים לביטוחים קבוצתיים</a:t>
            </a:r>
          </a:p>
        </p:txBody>
      </p:sp>
      <p:sp>
        <p:nvSpPr>
          <p:cNvPr id="4" name="Oval 3">
            <a:extLst>
              <a:ext uri="{FF2B5EF4-FFF2-40B4-BE49-F238E27FC236}">
                <a16:creationId xmlns:a16="http://schemas.microsoft.com/office/drawing/2014/main" id="{48DF22DD-9449-4B54-BD5A-C0F179138E81}"/>
              </a:ext>
            </a:extLst>
          </p:cNvPr>
          <p:cNvSpPr/>
          <p:nvPr/>
        </p:nvSpPr>
        <p:spPr>
          <a:xfrm>
            <a:off x="1828800" y="-10969"/>
            <a:ext cx="1279238" cy="1279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12" name="Picture 11">
            <a:extLst>
              <a:ext uri="{FF2B5EF4-FFF2-40B4-BE49-F238E27FC236}">
                <a16:creationId xmlns:a16="http://schemas.microsoft.com/office/drawing/2014/main" id="{5E2AB68F-957F-4F87-BA12-05A733CA29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7150"/>
            <a:ext cx="2884008" cy="1143000"/>
          </a:xfrm>
          <a:prstGeom prst="rect">
            <a:avLst/>
          </a:prstGeom>
        </p:spPr>
      </p:pic>
      <p:pic>
        <p:nvPicPr>
          <p:cNvPr id="11" name="תמונה 10">
            <a:extLst>
              <a:ext uri="{FF2B5EF4-FFF2-40B4-BE49-F238E27FC236}">
                <a16:creationId xmlns:a16="http://schemas.microsoft.com/office/drawing/2014/main" id="{D430A4B4-F855-4E46-92FF-D10D38D5667B}"/>
              </a:ext>
            </a:extLst>
          </p:cNvPr>
          <p:cNvPicPr>
            <a:picLocks noChangeAspect="1"/>
          </p:cNvPicPr>
          <p:nvPr/>
        </p:nvPicPr>
        <p:blipFill>
          <a:blip r:embed="rId4"/>
          <a:stretch>
            <a:fillRect/>
          </a:stretch>
        </p:blipFill>
        <p:spPr>
          <a:xfrm>
            <a:off x="7327900" y="57150"/>
            <a:ext cx="1772927" cy="853631"/>
          </a:xfrm>
          <a:prstGeom prst="rect">
            <a:avLst/>
          </a:prstGeom>
        </p:spPr>
      </p:pic>
    </p:spTree>
    <p:extLst>
      <p:ext uri="{BB962C8B-B14F-4D97-AF65-F5344CB8AC3E}">
        <p14:creationId xmlns:p14="http://schemas.microsoft.com/office/powerpoint/2010/main" val="1500787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C62C6F-EF4D-4E80-835D-686F50B16E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0"/>
            <a:ext cx="9143994" cy="5143499"/>
          </a:xfrm>
          <a:prstGeom prst="rect">
            <a:avLst/>
          </a:prstGeom>
        </p:spPr>
      </p:pic>
      <p:pic>
        <p:nvPicPr>
          <p:cNvPr id="24" name="Graphic 23">
            <a:extLst>
              <a:ext uri="{FF2B5EF4-FFF2-40B4-BE49-F238E27FC236}">
                <a16:creationId xmlns:a16="http://schemas.microsoft.com/office/drawing/2014/main" id="{53DD6BE8-6D68-42DB-B303-920F240F9F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 y="1089626"/>
            <a:ext cx="9147835" cy="4095343"/>
          </a:xfrm>
          <a:prstGeom prst="rect">
            <a:avLst/>
          </a:prstGeom>
        </p:spPr>
      </p:pic>
      <p:sp>
        <p:nvSpPr>
          <p:cNvPr id="9" name="Speech Bubble: Rectangle 8">
            <a:extLst>
              <a:ext uri="{FF2B5EF4-FFF2-40B4-BE49-F238E27FC236}">
                <a16:creationId xmlns:a16="http://schemas.microsoft.com/office/drawing/2014/main" id="{68A5ACB5-CEB8-4637-97F2-2490AEEE8899}"/>
              </a:ext>
            </a:extLst>
          </p:cNvPr>
          <p:cNvSpPr/>
          <p:nvPr/>
        </p:nvSpPr>
        <p:spPr>
          <a:xfrm>
            <a:off x="3492212" y="11"/>
            <a:ext cx="5651799" cy="629019"/>
          </a:xfrm>
          <a:prstGeom prst="wedgeRectCallout">
            <a:avLst>
              <a:gd name="adj1" fmla="val -55332"/>
              <a:gd name="adj2" fmla="val 24140"/>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3" name="Google Shape;206;p28"/>
          <p:cNvSpPr txBox="1">
            <a:spLocks noGrp="1"/>
          </p:cNvSpPr>
          <p:nvPr>
            <p:ph type="subTitle" idx="1"/>
          </p:nvPr>
        </p:nvSpPr>
        <p:spPr>
          <a:xfrm>
            <a:off x="3492202" y="-41459"/>
            <a:ext cx="5806440" cy="533400"/>
          </a:xfrm>
          <a:prstGeom prst="rect">
            <a:avLst/>
          </a:prstGeom>
        </p:spPr>
        <p:txBody>
          <a:bodyPr spcFirstLastPara="1" vert="horz" wrap="square" lIns="91425" tIns="91425" rIns="91425" bIns="91425" rtlCol="0" anchor="ctr" anchorCtr="0">
            <a:noAutofit/>
          </a:bodyPr>
          <a:lstStyle/>
          <a:p>
            <a:r>
              <a:rPr lang="he-IL" sz="3600" dirty="0">
                <a:solidFill>
                  <a:schemeClr val="bg1"/>
                </a:solidFill>
                <a:latin typeface="Assistant" panose="00000500000000000000" pitchFamily="2" charset="-79"/>
                <a:cs typeface="Assistant" panose="00000500000000000000" pitchFamily="2" charset="-79"/>
              </a:rPr>
              <a:t>רבדים במערכת הבריאות בארץ</a:t>
            </a:r>
          </a:p>
        </p:txBody>
      </p:sp>
      <p:sp>
        <p:nvSpPr>
          <p:cNvPr id="2" name="Slide Number Placeholder 1"/>
          <p:cNvSpPr>
            <a:spLocks noGrp="1"/>
          </p:cNvSpPr>
          <p:nvPr>
            <p:ph type="sldNum" sz="quarter" idx="12"/>
          </p:nvPr>
        </p:nvSpPr>
        <p:spPr/>
        <p:txBody>
          <a:bodyPr/>
          <a:lstStyle/>
          <a:p>
            <a:fld id="{AE8FA02D-141D-4798-A40D-B71DEE0F4BFC}" type="slidenum">
              <a:rPr lang="en-US" smtClean="0"/>
              <a:t>3</a:t>
            </a:fld>
            <a:endParaRPr lang="en-US" dirty="0"/>
          </a:p>
        </p:txBody>
      </p:sp>
      <p:sp>
        <p:nvSpPr>
          <p:cNvPr id="18" name="מציין מיקום תוכן 3">
            <a:extLst>
              <a:ext uri="{FF2B5EF4-FFF2-40B4-BE49-F238E27FC236}">
                <a16:creationId xmlns:a16="http://schemas.microsoft.com/office/drawing/2014/main" id="{6E6581AA-9C07-40F5-BACF-AAA419BFC588}"/>
              </a:ext>
            </a:extLst>
          </p:cNvPr>
          <p:cNvSpPr txBox="1">
            <a:spLocks/>
          </p:cNvSpPr>
          <p:nvPr/>
        </p:nvSpPr>
        <p:spPr>
          <a:xfrm>
            <a:off x="2555776" y="4542027"/>
            <a:ext cx="8229600" cy="1376787"/>
          </a:xfrm>
          <a:prstGeom prst="rect">
            <a:avLst/>
          </a:prstGeom>
          <a:noFill/>
        </p:spPr>
        <p:txBody>
          <a:bodyPr vert="horz" wrap="square" lIns="91440" tIns="45720" rIns="91440" bIns="45720" rtlCol="1">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80000"/>
              </a:lnSpc>
              <a:buNone/>
            </a:pPr>
            <a:endParaRPr lang="he-IL" sz="4800" b="1" dirty="0"/>
          </a:p>
          <a:p>
            <a:pPr marL="0" indent="0" algn="ctr">
              <a:lnSpc>
                <a:spcPct val="80000"/>
              </a:lnSpc>
              <a:buNone/>
            </a:pPr>
            <a:endParaRPr lang="he-IL" sz="4800" b="1" dirty="0"/>
          </a:p>
        </p:txBody>
      </p:sp>
      <p:sp>
        <p:nvSpPr>
          <p:cNvPr id="19" name="TextBox 18">
            <a:extLst>
              <a:ext uri="{FF2B5EF4-FFF2-40B4-BE49-F238E27FC236}">
                <a16:creationId xmlns:a16="http://schemas.microsoft.com/office/drawing/2014/main" id="{E9D4699C-928B-4221-9298-6816FD57A865}"/>
              </a:ext>
            </a:extLst>
          </p:cNvPr>
          <p:cNvSpPr txBox="1"/>
          <p:nvPr/>
        </p:nvSpPr>
        <p:spPr>
          <a:xfrm>
            <a:off x="3695887" y="1840328"/>
            <a:ext cx="1762076" cy="707886"/>
          </a:xfrm>
          <a:prstGeom prst="rect">
            <a:avLst/>
          </a:prstGeom>
          <a:noFill/>
        </p:spPr>
        <p:txBody>
          <a:bodyPr wrap="square" rtlCol="0">
            <a:spAutoFit/>
          </a:bodyPr>
          <a:lstStyle/>
          <a:p>
            <a:pPr algn="ctr"/>
            <a:r>
              <a:rPr lang="he-IL" sz="2000" b="1" dirty="0">
                <a:solidFill>
                  <a:srgbClr val="43A1C3"/>
                </a:solidFill>
                <a:latin typeface="Assistant" panose="00000500000000000000" pitchFamily="2" charset="-79"/>
                <a:cs typeface="Assistant" panose="00000500000000000000" pitchFamily="2" charset="-79"/>
              </a:rPr>
              <a:t>שב"ן שירותי בריאות נוספים</a:t>
            </a:r>
          </a:p>
        </p:txBody>
      </p:sp>
      <p:sp>
        <p:nvSpPr>
          <p:cNvPr id="20" name="TextBox 19">
            <a:extLst>
              <a:ext uri="{FF2B5EF4-FFF2-40B4-BE49-F238E27FC236}">
                <a16:creationId xmlns:a16="http://schemas.microsoft.com/office/drawing/2014/main" id="{0D765B14-46D1-4DFA-8FAE-8E788613ABC7}"/>
              </a:ext>
            </a:extLst>
          </p:cNvPr>
          <p:cNvSpPr txBox="1"/>
          <p:nvPr/>
        </p:nvSpPr>
        <p:spPr>
          <a:xfrm>
            <a:off x="880408" y="1846815"/>
            <a:ext cx="2232249" cy="707886"/>
          </a:xfrm>
          <a:prstGeom prst="rect">
            <a:avLst/>
          </a:prstGeom>
          <a:noFill/>
        </p:spPr>
        <p:txBody>
          <a:bodyPr wrap="square" rtlCol="0">
            <a:spAutoFit/>
          </a:bodyPr>
          <a:lstStyle/>
          <a:p>
            <a:pPr algn="ctr"/>
            <a:r>
              <a:rPr lang="he-IL" sz="2000" b="1" dirty="0">
                <a:solidFill>
                  <a:srgbClr val="3FDAEB"/>
                </a:solidFill>
                <a:latin typeface="Assistant" panose="00000500000000000000" pitchFamily="2" charset="-79"/>
                <a:cs typeface="Assistant" panose="00000500000000000000" pitchFamily="2" charset="-79"/>
              </a:rPr>
              <a:t>ביטוח בריאות</a:t>
            </a:r>
            <a:br>
              <a:rPr lang="en-US" sz="2000" b="1" dirty="0">
                <a:solidFill>
                  <a:srgbClr val="3FDAEB"/>
                </a:solidFill>
                <a:latin typeface="Assistant" panose="00000500000000000000" pitchFamily="2" charset="-79"/>
                <a:cs typeface="Assistant" panose="00000500000000000000" pitchFamily="2" charset="-79"/>
              </a:rPr>
            </a:br>
            <a:r>
              <a:rPr lang="he-IL" sz="2000" b="1" dirty="0">
                <a:solidFill>
                  <a:srgbClr val="3FDAEB"/>
                </a:solidFill>
                <a:latin typeface="Assistant" panose="00000500000000000000" pitchFamily="2" charset="-79"/>
                <a:cs typeface="Assistant" panose="00000500000000000000" pitchFamily="2" charset="-79"/>
              </a:rPr>
              <a:t> פרטי</a:t>
            </a:r>
          </a:p>
        </p:txBody>
      </p:sp>
      <p:sp>
        <p:nvSpPr>
          <p:cNvPr id="21" name="TextBox 20">
            <a:extLst>
              <a:ext uri="{FF2B5EF4-FFF2-40B4-BE49-F238E27FC236}">
                <a16:creationId xmlns:a16="http://schemas.microsoft.com/office/drawing/2014/main" id="{DE33B3FD-D29D-4085-A1A4-BD3530845254}"/>
              </a:ext>
            </a:extLst>
          </p:cNvPr>
          <p:cNvSpPr txBox="1"/>
          <p:nvPr/>
        </p:nvSpPr>
        <p:spPr>
          <a:xfrm>
            <a:off x="5943600" y="1492387"/>
            <a:ext cx="2232249" cy="1323439"/>
          </a:xfrm>
          <a:prstGeom prst="rect">
            <a:avLst/>
          </a:prstGeom>
          <a:noFill/>
        </p:spPr>
        <p:txBody>
          <a:bodyPr wrap="square" rtlCol="0">
            <a:spAutoFit/>
          </a:bodyPr>
          <a:lstStyle/>
          <a:p>
            <a:pPr algn="ctr"/>
            <a:r>
              <a:rPr lang="he-IL" sz="2000" b="1" dirty="0">
                <a:solidFill>
                  <a:srgbClr val="002060"/>
                </a:solidFill>
                <a:latin typeface="Assistant" panose="00000500000000000000" pitchFamily="2" charset="-79"/>
                <a:cs typeface="Assistant" panose="00000500000000000000" pitchFamily="2" charset="-79"/>
              </a:rPr>
              <a:t>סל בריאות</a:t>
            </a:r>
            <a:br>
              <a:rPr lang="en-US" sz="2000" b="1" dirty="0">
                <a:solidFill>
                  <a:srgbClr val="002060"/>
                </a:solidFill>
                <a:latin typeface="Assistant" panose="00000500000000000000" pitchFamily="2" charset="-79"/>
                <a:cs typeface="Assistant" panose="00000500000000000000" pitchFamily="2" charset="-79"/>
              </a:rPr>
            </a:br>
            <a:r>
              <a:rPr lang="he-IL" sz="2000" b="1" dirty="0">
                <a:solidFill>
                  <a:srgbClr val="002060"/>
                </a:solidFill>
                <a:latin typeface="Assistant" panose="00000500000000000000" pitchFamily="2" charset="-79"/>
                <a:cs typeface="Assistant" panose="00000500000000000000" pitchFamily="2" charset="-79"/>
              </a:rPr>
              <a:t> ציבורי </a:t>
            </a:r>
            <a:br>
              <a:rPr lang="en-US" sz="2000" b="1" dirty="0">
                <a:solidFill>
                  <a:srgbClr val="002060"/>
                </a:solidFill>
                <a:latin typeface="Assistant" panose="00000500000000000000" pitchFamily="2" charset="-79"/>
                <a:cs typeface="Assistant" panose="00000500000000000000" pitchFamily="2" charset="-79"/>
              </a:rPr>
            </a:br>
            <a:r>
              <a:rPr lang="he-IL" sz="2000" b="1" dirty="0">
                <a:solidFill>
                  <a:srgbClr val="002060"/>
                </a:solidFill>
                <a:latin typeface="Assistant" panose="00000500000000000000" pitchFamily="2" charset="-79"/>
                <a:cs typeface="Assistant" panose="00000500000000000000" pitchFamily="2" charset="-79"/>
              </a:rPr>
              <a:t>חוק ביטוח בריאות </a:t>
            </a:r>
            <a:br>
              <a:rPr lang="en-US" sz="2000" b="1" dirty="0">
                <a:solidFill>
                  <a:srgbClr val="002060"/>
                </a:solidFill>
                <a:latin typeface="Assistant" panose="00000500000000000000" pitchFamily="2" charset="-79"/>
                <a:cs typeface="Assistant" panose="00000500000000000000" pitchFamily="2" charset="-79"/>
              </a:rPr>
            </a:br>
            <a:r>
              <a:rPr lang="he-IL" sz="2000" b="1" dirty="0">
                <a:solidFill>
                  <a:srgbClr val="002060"/>
                </a:solidFill>
                <a:latin typeface="Assistant" panose="00000500000000000000" pitchFamily="2" charset="-79"/>
                <a:cs typeface="Assistant" panose="00000500000000000000" pitchFamily="2" charset="-79"/>
              </a:rPr>
              <a:t>ממלכתי</a:t>
            </a:r>
          </a:p>
        </p:txBody>
      </p:sp>
      <p:sp>
        <p:nvSpPr>
          <p:cNvPr id="22" name="TextBox 21">
            <a:extLst>
              <a:ext uri="{FF2B5EF4-FFF2-40B4-BE49-F238E27FC236}">
                <a16:creationId xmlns:a16="http://schemas.microsoft.com/office/drawing/2014/main" id="{D5F7153A-4A6C-4E1C-889C-18D9F5486FF5}"/>
              </a:ext>
            </a:extLst>
          </p:cNvPr>
          <p:cNvSpPr txBox="1"/>
          <p:nvPr/>
        </p:nvSpPr>
        <p:spPr>
          <a:xfrm>
            <a:off x="4888903" y="4588967"/>
            <a:ext cx="1831865" cy="523220"/>
          </a:xfrm>
          <a:prstGeom prst="rect">
            <a:avLst/>
          </a:prstGeom>
          <a:noFill/>
        </p:spPr>
        <p:txBody>
          <a:bodyPr wrap="square" rtlCol="0">
            <a:spAutoFit/>
          </a:bodyPr>
          <a:lstStyle/>
          <a:p>
            <a:pPr algn="r"/>
            <a:r>
              <a:rPr lang="he-IL" sz="2800" b="1" dirty="0">
                <a:solidFill>
                  <a:srgbClr val="0E2D6D"/>
                </a:solidFill>
                <a:latin typeface="Assistant" panose="00000500000000000000" pitchFamily="2" charset="-79"/>
                <a:cs typeface="Assistant" panose="00000500000000000000" pitchFamily="2" charset="-79"/>
              </a:rPr>
              <a:t>יחסי תלות</a:t>
            </a:r>
          </a:p>
        </p:txBody>
      </p:sp>
      <p:sp>
        <p:nvSpPr>
          <p:cNvPr id="11" name="Arrow: Left-Up 10">
            <a:extLst>
              <a:ext uri="{FF2B5EF4-FFF2-40B4-BE49-F238E27FC236}">
                <a16:creationId xmlns:a16="http://schemas.microsoft.com/office/drawing/2014/main" id="{5301013A-EA39-49B8-898D-666DD2444C87}"/>
              </a:ext>
            </a:extLst>
          </p:cNvPr>
          <p:cNvSpPr/>
          <p:nvPr/>
        </p:nvSpPr>
        <p:spPr>
          <a:xfrm rot="2577997">
            <a:off x="5588903" y="3953889"/>
            <a:ext cx="579675" cy="579675"/>
          </a:xfrm>
          <a:prstGeom prst="leftUpArrow">
            <a:avLst/>
          </a:prstGeom>
          <a:solidFill>
            <a:srgbClr val="0E2D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4" name="Picture 2" descr="לוגו הטכניון - paamonim">
            <a:extLst>
              <a:ext uri="{FF2B5EF4-FFF2-40B4-BE49-F238E27FC236}">
                <a16:creationId xmlns:a16="http://schemas.microsoft.com/office/drawing/2014/main" id="{6D1FA685-A903-4EEC-8D63-F4CB831F145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20438"/>
            <a:ext cx="1431899" cy="69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374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 name="Group 55">
            <a:extLst>
              <a:ext uri="{FF2B5EF4-FFF2-40B4-BE49-F238E27FC236}">
                <a16:creationId xmlns:a16="http://schemas.microsoft.com/office/drawing/2014/main" id="{4BBDFD68-EFFF-46C2-9893-27BDEB7D24D4}"/>
              </a:ext>
            </a:extLst>
          </p:cNvPr>
          <p:cNvGraphicFramePr>
            <a:graphicFrameLocks/>
          </p:cNvGraphicFramePr>
          <p:nvPr>
            <p:extLst>
              <p:ext uri="{D42A27DB-BD31-4B8C-83A1-F6EECF244321}">
                <p14:modId xmlns:p14="http://schemas.microsoft.com/office/powerpoint/2010/main" val="2891680404"/>
              </p:ext>
            </p:extLst>
          </p:nvPr>
        </p:nvGraphicFramePr>
        <p:xfrm>
          <a:off x="0" y="1036670"/>
          <a:ext cx="9144000" cy="3948166"/>
        </p:xfrm>
        <a:graphic>
          <a:graphicData uri="http://schemas.openxmlformats.org/drawingml/2006/table">
            <a:tbl>
              <a:tblPr rtl="1">
                <a:tableStyleId>{3C2FFA5D-87B4-456A-9821-1D502468CF0F}</a:tableStyleId>
              </a:tblPr>
              <a:tblGrid>
                <a:gridCol w="1373187">
                  <a:extLst>
                    <a:ext uri="{9D8B030D-6E8A-4147-A177-3AD203B41FA5}">
                      <a16:colId xmlns:a16="http://schemas.microsoft.com/office/drawing/2014/main" val="20000"/>
                    </a:ext>
                  </a:extLst>
                </a:gridCol>
                <a:gridCol w="2587625">
                  <a:extLst>
                    <a:ext uri="{9D8B030D-6E8A-4147-A177-3AD203B41FA5}">
                      <a16:colId xmlns:a16="http://schemas.microsoft.com/office/drawing/2014/main" val="20001"/>
                    </a:ext>
                  </a:extLst>
                </a:gridCol>
                <a:gridCol w="2454275">
                  <a:extLst>
                    <a:ext uri="{9D8B030D-6E8A-4147-A177-3AD203B41FA5}">
                      <a16:colId xmlns:a16="http://schemas.microsoft.com/office/drawing/2014/main" val="20002"/>
                    </a:ext>
                  </a:extLst>
                </a:gridCol>
                <a:gridCol w="2728913">
                  <a:extLst>
                    <a:ext uri="{9D8B030D-6E8A-4147-A177-3AD203B41FA5}">
                      <a16:colId xmlns:a16="http://schemas.microsoft.com/office/drawing/2014/main" val="20003"/>
                    </a:ext>
                  </a:extLst>
                </a:gridCol>
              </a:tblGrid>
              <a:tr h="428829">
                <a:tc>
                  <a:txBody>
                    <a:bodyPr/>
                    <a:lstStyle>
                      <a:lvl1pPr eaLnBrk="0" hangingPunct="0">
                        <a:spcBef>
                          <a:spcPct val="20000"/>
                        </a:spcBef>
                        <a:buClr>
                          <a:schemeClr val="hlink"/>
                        </a:buClr>
                        <a:defRPr sz="2800">
                          <a:solidFill>
                            <a:schemeClr val="tx1"/>
                          </a:solidFill>
                          <a:latin typeface="Garamond" pitchFamily="18" charset="0"/>
                          <a:cs typeface="Arial" pitchFamily="34" charset="0"/>
                        </a:defRPr>
                      </a:lvl1pPr>
                      <a:lvl2pPr marL="742950" indent="-285750" eaLnBrk="0" hangingPunct="0">
                        <a:spcBef>
                          <a:spcPct val="20000"/>
                        </a:spcBef>
                        <a:defRPr sz="2400">
                          <a:solidFill>
                            <a:schemeClr val="tx1"/>
                          </a:solidFill>
                          <a:latin typeface="Garamond" pitchFamily="18" charset="0"/>
                          <a:cs typeface="Arial" pitchFamily="34" charset="0"/>
                        </a:defRPr>
                      </a:lvl2pPr>
                      <a:lvl3pPr marL="1143000" indent="-228600" eaLnBrk="0" hangingPunct="0">
                        <a:spcBef>
                          <a:spcPct val="20000"/>
                        </a:spcBef>
                        <a:buClr>
                          <a:schemeClr val="tx2"/>
                        </a:buClr>
                        <a:defRPr sz="2000">
                          <a:solidFill>
                            <a:schemeClr val="tx1"/>
                          </a:solidFill>
                          <a:latin typeface="Garamond" pitchFamily="18" charset="0"/>
                          <a:cs typeface="Arial" pitchFamily="34" charset="0"/>
                        </a:defRPr>
                      </a:lvl3pPr>
                      <a:lvl4pPr marL="1600200" indent="-228600" eaLnBrk="0" hangingPunct="0">
                        <a:spcBef>
                          <a:spcPct val="20000"/>
                        </a:spcBef>
                        <a:defRPr>
                          <a:solidFill>
                            <a:schemeClr val="tx1"/>
                          </a:solidFill>
                          <a:latin typeface="Garamond" pitchFamily="18" charset="0"/>
                          <a:cs typeface="Arial" pitchFamily="34" charset="0"/>
                        </a:defRPr>
                      </a:lvl4pPr>
                      <a:lvl5pPr marL="2057400" indent="-228600" eaLnBrk="0" hangingPunct="0">
                        <a:spcBef>
                          <a:spcPct val="20000"/>
                        </a:spcBef>
                        <a:buClr>
                          <a:schemeClr val="folHlink"/>
                        </a:buClr>
                        <a:defRPr>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altLang="he-IL" sz="1800" b="1" u="none" strike="noStrike" cap="none" normalizeH="0" baseline="0" dirty="0">
                          <a:ln>
                            <a:noFill/>
                          </a:ln>
                          <a:solidFill>
                            <a:schemeClr val="bg1"/>
                          </a:solidFill>
                          <a:effectLst/>
                          <a:latin typeface="Assistant" panose="00000500000000000000" pitchFamily="2" charset="-79"/>
                          <a:cs typeface="Assistant" panose="00000500000000000000" pitchFamily="2" charset="-79"/>
                        </a:rPr>
                        <a:t>השירות</a:t>
                      </a:r>
                      <a:endParaRPr kumimoji="0" lang="en-US" altLang="he-IL" sz="1800" b="1" i="0" u="none" strike="noStrike" cap="none" normalizeH="0" baseline="0" dirty="0">
                        <a:ln>
                          <a:noFill/>
                        </a:ln>
                        <a:solidFill>
                          <a:schemeClr val="bg1"/>
                        </a:solidFill>
                        <a:effectLst/>
                        <a:latin typeface="Assistant" panose="00000500000000000000" pitchFamily="2" charset="-79"/>
                        <a:cs typeface="Assistant" panose="00000500000000000000" pitchFamily="2" charset="-79"/>
                      </a:endParaRPr>
                    </a:p>
                  </a:txBody>
                  <a:tcPr horzOverflow="overflow">
                    <a:solidFill>
                      <a:srgbClr val="0D2E6D"/>
                    </a:solidFill>
                  </a:tcPr>
                </a:tc>
                <a:tc>
                  <a:txBody>
                    <a:bodyPr/>
                    <a:lstStyle>
                      <a:lvl1pPr eaLnBrk="0" hangingPunct="0">
                        <a:spcBef>
                          <a:spcPct val="20000"/>
                        </a:spcBef>
                        <a:buClr>
                          <a:schemeClr val="hlink"/>
                        </a:buClr>
                        <a:defRPr sz="2800">
                          <a:solidFill>
                            <a:schemeClr val="tx1"/>
                          </a:solidFill>
                          <a:latin typeface="Garamond" pitchFamily="18" charset="0"/>
                          <a:cs typeface="Arial" pitchFamily="34" charset="0"/>
                        </a:defRPr>
                      </a:lvl1pPr>
                      <a:lvl2pPr marL="742950" indent="-285750" eaLnBrk="0" hangingPunct="0">
                        <a:spcBef>
                          <a:spcPct val="20000"/>
                        </a:spcBef>
                        <a:defRPr sz="2400">
                          <a:solidFill>
                            <a:schemeClr val="tx1"/>
                          </a:solidFill>
                          <a:latin typeface="Garamond" pitchFamily="18" charset="0"/>
                          <a:cs typeface="Arial" pitchFamily="34" charset="0"/>
                        </a:defRPr>
                      </a:lvl2pPr>
                      <a:lvl3pPr marL="1143000" indent="-228600" eaLnBrk="0" hangingPunct="0">
                        <a:spcBef>
                          <a:spcPct val="20000"/>
                        </a:spcBef>
                        <a:buClr>
                          <a:schemeClr val="tx2"/>
                        </a:buClr>
                        <a:defRPr sz="2000">
                          <a:solidFill>
                            <a:schemeClr val="tx1"/>
                          </a:solidFill>
                          <a:latin typeface="Garamond" pitchFamily="18" charset="0"/>
                          <a:cs typeface="Arial" pitchFamily="34" charset="0"/>
                        </a:defRPr>
                      </a:lvl3pPr>
                      <a:lvl4pPr marL="1600200" indent="-228600" eaLnBrk="0" hangingPunct="0">
                        <a:spcBef>
                          <a:spcPct val="20000"/>
                        </a:spcBef>
                        <a:defRPr>
                          <a:solidFill>
                            <a:schemeClr val="tx1"/>
                          </a:solidFill>
                          <a:latin typeface="Garamond" pitchFamily="18" charset="0"/>
                          <a:cs typeface="Arial" pitchFamily="34" charset="0"/>
                        </a:defRPr>
                      </a:lvl4pPr>
                      <a:lvl5pPr marL="2057400" indent="-228600" eaLnBrk="0" hangingPunct="0">
                        <a:spcBef>
                          <a:spcPct val="20000"/>
                        </a:spcBef>
                        <a:buClr>
                          <a:schemeClr val="folHlink"/>
                        </a:buClr>
                        <a:defRPr>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altLang="he-IL" sz="1800" b="1" u="none" strike="noStrike" cap="none" normalizeH="0" baseline="0" dirty="0">
                          <a:ln>
                            <a:noFill/>
                          </a:ln>
                          <a:solidFill>
                            <a:schemeClr val="bg1"/>
                          </a:solidFill>
                          <a:effectLst/>
                          <a:latin typeface="Assistant" panose="00000500000000000000" pitchFamily="2" charset="-79"/>
                          <a:cs typeface="Assistant" panose="00000500000000000000" pitchFamily="2" charset="-79"/>
                        </a:rPr>
                        <a:t>סל הבריאות</a:t>
                      </a:r>
                      <a:endParaRPr kumimoji="0" lang="en-US" altLang="he-IL" sz="1800" b="1" i="0" u="none" strike="noStrike" cap="none" normalizeH="0" baseline="0" dirty="0">
                        <a:ln>
                          <a:noFill/>
                        </a:ln>
                        <a:solidFill>
                          <a:schemeClr val="bg1"/>
                        </a:solidFill>
                        <a:effectLst/>
                        <a:latin typeface="Assistant" panose="00000500000000000000" pitchFamily="2" charset="-79"/>
                        <a:cs typeface="Assistant" panose="00000500000000000000" pitchFamily="2" charset="-79"/>
                      </a:endParaRPr>
                    </a:p>
                  </a:txBody>
                  <a:tcPr horzOverflow="overflow">
                    <a:solidFill>
                      <a:srgbClr val="0D2E6D"/>
                    </a:solidFill>
                  </a:tcPr>
                </a:tc>
                <a:tc>
                  <a:txBody>
                    <a:bodyPr/>
                    <a:lstStyle>
                      <a:lvl1pPr eaLnBrk="0" hangingPunct="0">
                        <a:spcBef>
                          <a:spcPct val="20000"/>
                        </a:spcBef>
                        <a:buClr>
                          <a:schemeClr val="hlink"/>
                        </a:buClr>
                        <a:defRPr sz="2800">
                          <a:solidFill>
                            <a:schemeClr val="tx1"/>
                          </a:solidFill>
                          <a:latin typeface="Garamond" pitchFamily="18" charset="0"/>
                          <a:cs typeface="Arial" pitchFamily="34" charset="0"/>
                        </a:defRPr>
                      </a:lvl1pPr>
                      <a:lvl2pPr marL="742950" indent="-285750" eaLnBrk="0" hangingPunct="0">
                        <a:spcBef>
                          <a:spcPct val="20000"/>
                        </a:spcBef>
                        <a:defRPr sz="2400">
                          <a:solidFill>
                            <a:schemeClr val="tx1"/>
                          </a:solidFill>
                          <a:latin typeface="Garamond" pitchFamily="18" charset="0"/>
                          <a:cs typeface="Arial" pitchFamily="34" charset="0"/>
                        </a:defRPr>
                      </a:lvl2pPr>
                      <a:lvl3pPr marL="1143000" indent="-228600" eaLnBrk="0" hangingPunct="0">
                        <a:spcBef>
                          <a:spcPct val="20000"/>
                        </a:spcBef>
                        <a:buClr>
                          <a:schemeClr val="tx2"/>
                        </a:buClr>
                        <a:defRPr sz="2000">
                          <a:solidFill>
                            <a:schemeClr val="tx1"/>
                          </a:solidFill>
                          <a:latin typeface="Garamond" pitchFamily="18" charset="0"/>
                          <a:cs typeface="Arial" pitchFamily="34" charset="0"/>
                        </a:defRPr>
                      </a:lvl3pPr>
                      <a:lvl4pPr marL="1600200" indent="-228600" eaLnBrk="0" hangingPunct="0">
                        <a:spcBef>
                          <a:spcPct val="20000"/>
                        </a:spcBef>
                        <a:defRPr>
                          <a:solidFill>
                            <a:schemeClr val="tx1"/>
                          </a:solidFill>
                          <a:latin typeface="Garamond" pitchFamily="18" charset="0"/>
                          <a:cs typeface="Arial" pitchFamily="34" charset="0"/>
                        </a:defRPr>
                      </a:lvl4pPr>
                      <a:lvl5pPr marL="2057400" indent="-228600" eaLnBrk="0" hangingPunct="0">
                        <a:spcBef>
                          <a:spcPct val="20000"/>
                        </a:spcBef>
                        <a:buClr>
                          <a:schemeClr val="folHlink"/>
                        </a:buClr>
                        <a:defRPr>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altLang="he-IL" sz="1800" b="1" u="none" strike="noStrike" cap="none" normalizeH="0" baseline="0" dirty="0">
                          <a:ln>
                            <a:noFill/>
                          </a:ln>
                          <a:solidFill>
                            <a:schemeClr val="bg1"/>
                          </a:solidFill>
                          <a:effectLst/>
                          <a:latin typeface="Assistant" panose="00000500000000000000" pitchFamily="2" charset="-79"/>
                          <a:cs typeface="Assistant" panose="00000500000000000000" pitchFamily="2" charset="-79"/>
                        </a:rPr>
                        <a:t>ביטוח משלים</a:t>
                      </a:r>
                      <a:endParaRPr kumimoji="0" lang="en-US" altLang="he-IL" sz="1800" b="1" i="0" u="none" strike="noStrike" cap="none" normalizeH="0" baseline="0" dirty="0">
                        <a:ln>
                          <a:noFill/>
                        </a:ln>
                        <a:solidFill>
                          <a:schemeClr val="bg1"/>
                        </a:solidFill>
                        <a:effectLst/>
                        <a:latin typeface="Assistant" panose="00000500000000000000" pitchFamily="2" charset="-79"/>
                        <a:cs typeface="Assistant" panose="00000500000000000000" pitchFamily="2" charset="-79"/>
                      </a:endParaRPr>
                    </a:p>
                  </a:txBody>
                  <a:tcPr horzOverflow="overflow">
                    <a:solidFill>
                      <a:srgbClr val="0D2E6D"/>
                    </a:solidFill>
                  </a:tcPr>
                </a:tc>
                <a:tc>
                  <a:txBody>
                    <a:bodyPr/>
                    <a:lstStyle>
                      <a:lvl1pPr eaLnBrk="0" hangingPunct="0">
                        <a:spcBef>
                          <a:spcPct val="20000"/>
                        </a:spcBef>
                        <a:buClr>
                          <a:schemeClr val="hlink"/>
                        </a:buClr>
                        <a:defRPr sz="2800">
                          <a:solidFill>
                            <a:schemeClr val="tx1"/>
                          </a:solidFill>
                          <a:latin typeface="Garamond" pitchFamily="18" charset="0"/>
                          <a:cs typeface="Arial" pitchFamily="34" charset="0"/>
                        </a:defRPr>
                      </a:lvl1pPr>
                      <a:lvl2pPr marL="742950" indent="-285750" eaLnBrk="0" hangingPunct="0">
                        <a:spcBef>
                          <a:spcPct val="20000"/>
                        </a:spcBef>
                        <a:defRPr sz="2400">
                          <a:solidFill>
                            <a:schemeClr val="tx1"/>
                          </a:solidFill>
                          <a:latin typeface="Garamond" pitchFamily="18" charset="0"/>
                          <a:cs typeface="Arial" pitchFamily="34" charset="0"/>
                        </a:defRPr>
                      </a:lvl2pPr>
                      <a:lvl3pPr marL="1143000" indent="-228600" eaLnBrk="0" hangingPunct="0">
                        <a:spcBef>
                          <a:spcPct val="20000"/>
                        </a:spcBef>
                        <a:buClr>
                          <a:schemeClr val="tx2"/>
                        </a:buClr>
                        <a:defRPr sz="2000">
                          <a:solidFill>
                            <a:schemeClr val="tx1"/>
                          </a:solidFill>
                          <a:latin typeface="Garamond" pitchFamily="18" charset="0"/>
                          <a:cs typeface="Arial" pitchFamily="34" charset="0"/>
                        </a:defRPr>
                      </a:lvl3pPr>
                      <a:lvl4pPr marL="1600200" indent="-228600" eaLnBrk="0" hangingPunct="0">
                        <a:spcBef>
                          <a:spcPct val="20000"/>
                        </a:spcBef>
                        <a:defRPr>
                          <a:solidFill>
                            <a:schemeClr val="tx1"/>
                          </a:solidFill>
                          <a:latin typeface="Garamond" pitchFamily="18" charset="0"/>
                          <a:cs typeface="Arial" pitchFamily="34" charset="0"/>
                        </a:defRPr>
                      </a:lvl4pPr>
                      <a:lvl5pPr marL="2057400" indent="-228600" eaLnBrk="0" hangingPunct="0">
                        <a:spcBef>
                          <a:spcPct val="20000"/>
                        </a:spcBef>
                        <a:buClr>
                          <a:schemeClr val="folHlink"/>
                        </a:buClr>
                        <a:defRPr>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altLang="he-IL" sz="1800" b="1" u="none" strike="noStrike" cap="none" normalizeH="0" baseline="0" dirty="0">
                          <a:ln>
                            <a:noFill/>
                          </a:ln>
                          <a:solidFill>
                            <a:schemeClr val="bg1"/>
                          </a:solidFill>
                          <a:effectLst/>
                          <a:latin typeface="Assistant" panose="00000500000000000000" pitchFamily="2" charset="-79"/>
                          <a:cs typeface="Assistant" panose="00000500000000000000" pitchFamily="2" charset="-79"/>
                        </a:rPr>
                        <a:t>ביטוח פרטי</a:t>
                      </a:r>
                      <a:endParaRPr kumimoji="0" lang="en-US" altLang="he-IL" sz="1800" b="1" i="0" u="none" strike="noStrike" cap="none" normalizeH="0" baseline="0" dirty="0">
                        <a:ln>
                          <a:noFill/>
                        </a:ln>
                        <a:solidFill>
                          <a:schemeClr val="bg1"/>
                        </a:solidFill>
                        <a:effectLst/>
                        <a:latin typeface="Assistant" panose="00000500000000000000" pitchFamily="2" charset="-79"/>
                        <a:cs typeface="Assistant" panose="00000500000000000000" pitchFamily="2" charset="-79"/>
                      </a:endParaRPr>
                    </a:p>
                  </a:txBody>
                  <a:tcPr horzOverflow="overflow">
                    <a:solidFill>
                      <a:srgbClr val="0D2E6D"/>
                    </a:solidFill>
                  </a:tcPr>
                </a:tc>
                <a:extLst>
                  <a:ext uri="{0D108BD9-81ED-4DB2-BD59-A6C34878D82A}">
                    <a16:rowId xmlns:a16="http://schemas.microsoft.com/office/drawing/2014/main" val="10000"/>
                  </a:ext>
                </a:extLst>
              </a:tr>
              <a:tr h="3519337">
                <a:tc>
                  <a:txBody>
                    <a:bodyPr/>
                    <a:lstStyle>
                      <a:lvl1pPr eaLnBrk="0" hangingPunct="0">
                        <a:spcBef>
                          <a:spcPct val="20000"/>
                        </a:spcBef>
                        <a:buClr>
                          <a:schemeClr val="hlink"/>
                        </a:buClr>
                        <a:defRPr sz="2800">
                          <a:solidFill>
                            <a:schemeClr val="tx1"/>
                          </a:solidFill>
                          <a:latin typeface="Garamond" pitchFamily="18" charset="0"/>
                          <a:cs typeface="Arial" pitchFamily="34" charset="0"/>
                        </a:defRPr>
                      </a:lvl1pPr>
                      <a:lvl2pPr marL="742950" indent="-285750" eaLnBrk="0" hangingPunct="0">
                        <a:spcBef>
                          <a:spcPct val="20000"/>
                        </a:spcBef>
                        <a:defRPr sz="2400">
                          <a:solidFill>
                            <a:schemeClr val="tx1"/>
                          </a:solidFill>
                          <a:latin typeface="Garamond" pitchFamily="18" charset="0"/>
                          <a:cs typeface="Arial" pitchFamily="34" charset="0"/>
                        </a:defRPr>
                      </a:lvl2pPr>
                      <a:lvl3pPr marL="1143000" indent="-228600" eaLnBrk="0" hangingPunct="0">
                        <a:spcBef>
                          <a:spcPct val="20000"/>
                        </a:spcBef>
                        <a:buClr>
                          <a:schemeClr val="tx2"/>
                        </a:buClr>
                        <a:defRPr sz="2000">
                          <a:solidFill>
                            <a:schemeClr val="tx1"/>
                          </a:solidFill>
                          <a:latin typeface="Garamond" pitchFamily="18" charset="0"/>
                          <a:cs typeface="Arial" pitchFamily="34" charset="0"/>
                        </a:defRPr>
                      </a:lvl3pPr>
                      <a:lvl4pPr marL="1600200" indent="-228600" eaLnBrk="0" hangingPunct="0">
                        <a:spcBef>
                          <a:spcPct val="20000"/>
                        </a:spcBef>
                        <a:defRPr>
                          <a:solidFill>
                            <a:schemeClr val="tx1"/>
                          </a:solidFill>
                          <a:latin typeface="Garamond" pitchFamily="18" charset="0"/>
                          <a:cs typeface="Arial" pitchFamily="34" charset="0"/>
                        </a:defRPr>
                      </a:lvl4pPr>
                      <a:lvl5pPr marL="2057400" indent="-228600" eaLnBrk="0" hangingPunct="0">
                        <a:spcBef>
                          <a:spcPct val="20000"/>
                        </a:spcBef>
                        <a:buClr>
                          <a:schemeClr val="folHlink"/>
                        </a:buClr>
                        <a:defRPr>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altLang="he-IL" sz="1800" b="1" u="none" strike="noStrike" cap="none" normalizeH="0" baseline="0" dirty="0">
                          <a:ln>
                            <a:noFill/>
                          </a:ln>
                          <a:effectLst/>
                          <a:latin typeface="Assistant" panose="00000500000000000000" pitchFamily="2" charset="-79"/>
                          <a:cs typeface="Assistant" panose="00000500000000000000" pitchFamily="2" charset="-79"/>
                        </a:rPr>
                        <a:t>תרופות שאינן כלולות בסל הבריאות</a:t>
                      </a:r>
                      <a:endParaRPr kumimoji="0" lang="en-US" altLang="he-IL" sz="1800" b="1" i="0" u="none" strike="noStrike" cap="none" normalizeH="0" baseline="0" dirty="0">
                        <a:ln>
                          <a:noFill/>
                        </a:ln>
                        <a:solidFill>
                          <a:srgbClr val="FFFF00"/>
                        </a:solidFill>
                        <a:effectLst/>
                        <a:latin typeface="Assistant" panose="00000500000000000000" pitchFamily="2" charset="-79"/>
                        <a:cs typeface="Assistant" panose="00000500000000000000" pitchFamily="2" charset="-79"/>
                      </a:endParaRPr>
                    </a:p>
                  </a:txBody>
                  <a:tcPr horzOverflow="overflow">
                    <a:lnR w="3175" cap="flat" cmpd="sng" algn="ctr">
                      <a:solidFill>
                        <a:srgbClr val="83C6E1"/>
                      </a:solidFill>
                      <a:prstDash val="solid"/>
                      <a:round/>
                      <a:headEnd type="none" w="med" len="med"/>
                      <a:tailEnd type="none" w="med" len="med"/>
                    </a:lnR>
                    <a:solidFill>
                      <a:schemeClr val="bg1"/>
                    </a:solidFill>
                  </a:tcPr>
                </a:tc>
                <a:tc>
                  <a:txBody>
                    <a:bodyPr/>
                    <a:lstStyle>
                      <a:lvl1pPr eaLnBrk="0" hangingPunct="0">
                        <a:spcBef>
                          <a:spcPct val="20000"/>
                        </a:spcBef>
                        <a:buClr>
                          <a:schemeClr val="hlink"/>
                        </a:buClr>
                        <a:defRPr sz="2800">
                          <a:solidFill>
                            <a:schemeClr val="tx1"/>
                          </a:solidFill>
                          <a:latin typeface="Garamond" pitchFamily="18" charset="0"/>
                          <a:cs typeface="Arial" pitchFamily="34" charset="0"/>
                        </a:defRPr>
                      </a:lvl1pPr>
                      <a:lvl2pPr marL="742950" indent="-285750" eaLnBrk="0" hangingPunct="0">
                        <a:spcBef>
                          <a:spcPct val="20000"/>
                        </a:spcBef>
                        <a:defRPr sz="2400">
                          <a:solidFill>
                            <a:schemeClr val="tx1"/>
                          </a:solidFill>
                          <a:latin typeface="Garamond" pitchFamily="18" charset="0"/>
                          <a:cs typeface="Arial" pitchFamily="34" charset="0"/>
                        </a:defRPr>
                      </a:lvl2pPr>
                      <a:lvl3pPr marL="1143000" indent="-228600" eaLnBrk="0" hangingPunct="0">
                        <a:spcBef>
                          <a:spcPct val="20000"/>
                        </a:spcBef>
                        <a:buClr>
                          <a:schemeClr val="tx2"/>
                        </a:buClr>
                        <a:defRPr sz="2000">
                          <a:solidFill>
                            <a:schemeClr val="tx1"/>
                          </a:solidFill>
                          <a:latin typeface="Garamond" pitchFamily="18" charset="0"/>
                          <a:cs typeface="Arial" pitchFamily="34" charset="0"/>
                        </a:defRPr>
                      </a:lvl3pPr>
                      <a:lvl4pPr marL="1600200" indent="-228600" eaLnBrk="0" hangingPunct="0">
                        <a:spcBef>
                          <a:spcPct val="20000"/>
                        </a:spcBef>
                        <a:defRPr>
                          <a:solidFill>
                            <a:schemeClr val="tx1"/>
                          </a:solidFill>
                          <a:latin typeface="Garamond" pitchFamily="18" charset="0"/>
                          <a:cs typeface="Arial" pitchFamily="34" charset="0"/>
                        </a:defRPr>
                      </a:lvl4pPr>
                      <a:lvl5pPr marL="2057400" indent="-228600" eaLnBrk="0" hangingPunct="0">
                        <a:spcBef>
                          <a:spcPct val="20000"/>
                        </a:spcBef>
                        <a:buClr>
                          <a:schemeClr val="folHlink"/>
                        </a:buClr>
                        <a:defRPr>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altLang="he-IL" sz="1600" b="0" u="none" strike="noStrike" cap="none" normalizeH="0" baseline="0" dirty="0">
                          <a:ln>
                            <a:noFill/>
                          </a:ln>
                          <a:effectLst/>
                          <a:latin typeface="Assistant" panose="00000500000000000000" pitchFamily="2" charset="-79"/>
                          <a:cs typeface="Assistant" panose="00000500000000000000" pitchFamily="2" charset="-79"/>
                        </a:rPr>
                        <a:t>אין כיסוי</a:t>
                      </a:r>
                      <a:endParaRPr kumimoji="0" lang="en-US" altLang="he-IL" sz="1600" b="0" i="0" u="none" strike="noStrike" cap="none" normalizeH="0" baseline="0" dirty="0">
                        <a:ln>
                          <a:noFill/>
                        </a:ln>
                        <a:solidFill>
                          <a:schemeClr val="tx1"/>
                        </a:solidFill>
                        <a:effectLst/>
                        <a:latin typeface="Assistant" panose="00000500000000000000" pitchFamily="2" charset="-79"/>
                        <a:cs typeface="Assistant" panose="00000500000000000000" pitchFamily="2" charset="-79"/>
                      </a:endParaRPr>
                    </a:p>
                  </a:txBody>
                  <a:tcPr horzOverflow="overflow">
                    <a:lnL w="3175" cap="flat" cmpd="sng" algn="ctr">
                      <a:solidFill>
                        <a:srgbClr val="83C6E1"/>
                      </a:solidFill>
                      <a:prstDash val="solid"/>
                      <a:round/>
                      <a:headEnd type="none" w="med" len="med"/>
                      <a:tailEnd type="none" w="med" len="med"/>
                    </a:lnL>
                    <a:lnR w="3175" cap="flat" cmpd="sng" algn="ctr">
                      <a:solidFill>
                        <a:srgbClr val="83C6E1"/>
                      </a:solidFill>
                      <a:prstDash val="solid"/>
                      <a:round/>
                      <a:headEnd type="none" w="med" len="med"/>
                      <a:tailEnd type="none" w="med" len="med"/>
                    </a:lnR>
                    <a:solidFill>
                      <a:schemeClr val="bg1"/>
                    </a:solidFill>
                  </a:tcPr>
                </a:tc>
                <a:tc>
                  <a:txBody>
                    <a:bodyPr/>
                    <a:lstStyle>
                      <a:lvl1pPr eaLnBrk="0" hangingPunct="0">
                        <a:spcBef>
                          <a:spcPct val="20000"/>
                        </a:spcBef>
                        <a:buClr>
                          <a:schemeClr val="hlink"/>
                        </a:buClr>
                        <a:defRPr sz="2800">
                          <a:solidFill>
                            <a:schemeClr val="tx1"/>
                          </a:solidFill>
                          <a:latin typeface="Garamond" pitchFamily="18" charset="0"/>
                          <a:cs typeface="Arial" pitchFamily="34" charset="0"/>
                        </a:defRPr>
                      </a:lvl1pPr>
                      <a:lvl2pPr marL="742950" indent="-285750" eaLnBrk="0" hangingPunct="0">
                        <a:spcBef>
                          <a:spcPct val="20000"/>
                        </a:spcBef>
                        <a:defRPr sz="2400">
                          <a:solidFill>
                            <a:schemeClr val="tx1"/>
                          </a:solidFill>
                          <a:latin typeface="Garamond" pitchFamily="18" charset="0"/>
                          <a:cs typeface="Arial" pitchFamily="34" charset="0"/>
                        </a:defRPr>
                      </a:lvl2pPr>
                      <a:lvl3pPr marL="1143000" indent="-228600" eaLnBrk="0" hangingPunct="0">
                        <a:spcBef>
                          <a:spcPct val="20000"/>
                        </a:spcBef>
                        <a:buClr>
                          <a:schemeClr val="tx2"/>
                        </a:buClr>
                        <a:defRPr sz="2000">
                          <a:solidFill>
                            <a:schemeClr val="tx1"/>
                          </a:solidFill>
                          <a:latin typeface="Garamond" pitchFamily="18" charset="0"/>
                          <a:cs typeface="Arial" pitchFamily="34" charset="0"/>
                        </a:defRPr>
                      </a:lvl3pPr>
                      <a:lvl4pPr marL="1600200" indent="-228600" eaLnBrk="0" hangingPunct="0">
                        <a:spcBef>
                          <a:spcPct val="20000"/>
                        </a:spcBef>
                        <a:defRPr>
                          <a:solidFill>
                            <a:schemeClr val="tx1"/>
                          </a:solidFill>
                          <a:latin typeface="Garamond" pitchFamily="18" charset="0"/>
                          <a:cs typeface="Arial" pitchFamily="34" charset="0"/>
                        </a:defRPr>
                      </a:lvl4pPr>
                      <a:lvl5pPr marL="2057400" indent="-228600" eaLnBrk="0" hangingPunct="0">
                        <a:spcBef>
                          <a:spcPct val="20000"/>
                        </a:spcBef>
                        <a:buClr>
                          <a:schemeClr val="folHlink"/>
                        </a:buClr>
                        <a:defRPr>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altLang="he-IL" sz="1600" b="0" u="none" strike="noStrike" cap="none" normalizeH="0" baseline="0" dirty="0">
                          <a:ln>
                            <a:noFill/>
                          </a:ln>
                          <a:effectLst/>
                          <a:latin typeface="Assistant" panose="00000500000000000000" pitchFamily="2" charset="-79"/>
                          <a:cs typeface="Assistant" panose="00000500000000000000" pitchFamily="2" charset="-79"/>
                        </a:rPr>
                        <a:t>אין כיסוי – </a:t>
                      </a:r>
                    </a:p>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altLang="he-IL" sz="1600" b="0" u="none" strike="noStrike" cap="none" normalizeH="0" baseline="0" dirty="0">
                          <a:ln>
                            <a:noFill/>
                          </a:ln>
                          <a:effectLst/>
                          <a:latin typeface="Assistant" panose="00000500000000000000" pitchFamily="2" charset="-79"/>
                          <a:cs typeface="Assistant" panose="00000500000000000000" pitchFamily="2" charset="-79"/>
                        </a:rPr>
                        <a:t>- יש הנחה לתרופות שגרתיות, זולות ויומיומיות בבתי המרקחת של קופ"ח</a:t>
                      </a:r>
                    </a:p>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altLang="he-IL" sz="1600" b="0" u="none" strike="noStrike" cap="none" normalizeH="0" baseline="0" dirty="0">
                          <a:ln>
                            <a:noFill/>
                          </a:ln>
                          <a:effectLst/>
                          <a:latin typeface="Assistant" panose="00000500000000000000" pitchFamily="2" charset="-79"/>
                          <a:cs typeface="Assistant" panose="00000500000000000000" pitchFamily="2" charset="-79"/>
                        </a:rPr>
                        <a:t>- ועדות חריגים</a:t>
                      </a:r>
                      <a:endParaRPr kumimoji="0" lang="en-US" altLang="he-IL" sz="1600" b="0" i="0" u="none" strike="noStrike" cap="none" normalizeH="0" baseline="0" dirty="0">
                        <a:ln>
                          <a:noFill/>
                        </a:ln>
                        <a:solidFill>
                          <a:schemeClr val="tx1"/>
                        </a:solidFill>
                        <a:effectLst/>
                        <a:latin typeface="Assistant" panose="00000500000000000000" pitchFamily="2" charset="-79"/>
                        <a:cs typeface="Assistant" panose="00000500000000000000" pitchFamily="2" charset="-79"/>
                      </a:endParaRPr>
                    </a:p>
                  </a:txBody>
                  <a:tcPr horzOverflow="overflow">
                    <a:lnL w="3175" cap="flat" cmpd="sng" algn="ctr">
                      <a:solidFill>
                        <a:srgbClr val="83C6E1"/>
                      </a:solidFill>
                      <a:prstDash val="solid"/>
                      <a:round/>
                      <a:headEnd type="none" w="med" len="med"/>
                      <a:tailEnd type="none" w="med" len="med"/>
                    </a:lnL>
                    <a:lnR w="3175" cap="flat" cmpd="sng" algn="ctr">
                      <a:solidFill>
                        <a:srgbClr val="83C6E1"/>
                      </a:solidFill>
                      <a:prstDash val="solid"/>
                      <a:round/>
                      <a:headEnd type="none" w="med" len="med"/>
                      <a:tailEnd type="none" w="med" len="med"/>
                    </a:lnR>
                    <a:solidFill>
                      <a:srgbClr val="83C6E1"/>
                    </a:solidFill>
                  </a:tcPr>
                </a:tc>
                <a:tc>
                  <a:txBody>
                    <a:bodyPr/>
                    <a:lstStyle>
                      <a:lvl1pPr eaLnBrk="0" hangingPunct="0">
                        <a:spcBef>
                          <a:spcPct val="20000"/>
                        </a:spcBef>
                        <a:buClr>
                          <a:schemeClr val="hlink"/>
                        </a:buClr>
                        <a:defRPr sz="2800">
                          <a:solidFill>
                            <a:schemeClr val="tx1"/>
                          </a:solidFill>
                          <a:latin typeface="Garamond" pitchFamily="18" charset="0"/>
                          <a:cs typeface="Arial" pitchFamily="34" charset="0"/>
                        </a:defRPr>
                      </a:lvl1pPr>
                      <a:lvl2pPr marL="742950" indent="-285750" eaLnBrk="0" hangingPunct="0">
                        <a:spcBef>
                          <a:spcPct val="20000"/>
                        </a:spcBef>
                        <a:defRPr sz="2400">
                          <a:solidFill>
                            <a:schemeClr val="tx1"/>
                          </a:solidFill>
                          <a:latin typeface="Garamond" pitchFamily="18" charset="0"/>
                          <a:cs typeface="Arial" pitchFamily="34" charset="0"/>
                        </a:defRPr>
                      </a:lvl2pPr>
                      <a:lvl3pPr marL="1143000" indent="-228600" eaLnBrk="0" hangingPunct="0">
                        <a:spcBef>
                          <a:spcPct val="20000"/>
                        </a:spcBef>
                        <a:buClr>
                          <a:schemeClr val="tx2"/>
                        </a:buClr>
                        <a:defRPr sz="2000">
                          <a:solidFill>
                            <a:schemeClr val="tx1"/>
                          </a:solidFill>
                          <a:latin typeface="Garamond" pitchFamily="18" charset="0"/>
                          <a:cs typeface="Arial" pitchFamily="34" charset="0"/>
                        </a:defRPr>
                      </a:lvl3pPr>
                      <a:lvl4pPr marL="1600200" indent="-228600" eaLnBrk="0" hangingPunct="0">
                        <a:spcBef>
                          <a:spcPct val="20000"/>
                        </a:spcBef>
                        <a:defRPr>
                          <a:solidFill>
                            <a:schemeClr val="tx1"/>
                          </a:solidFill>
                          <a:latin typeface="Garamond" pitchFamily="18" charset="0"/>
                          <a:cs typeface="Arial" pitchFamily="34" charset="0"/>
                        </a:defRPr>
                      </a:lvl4pPr>
                      <a:lvl5pPr marL="2057400" indent="-228600" eaLnBrk="0" hangingPunct="0">
                        <a:spcBef>
                          <a:spcPct val="20000"/>
                        </a:spcBef>
                        <a:buClr>
                          <a:schemeClr val="folHlink"/>
                        </a:buClr>
                        <a:defRPr>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altLang="he-IL" sz="1600" b="0" u="none" strike="noStrike" cap="none" normalizeH="0" baseline="0" dirty="0">
                          <a:ln>
                            <a:noFill/>
                          </a:ln>
                          <a:solidFill>
                            <a:schemeClr val="tx1"/>
                          </a:solidFill>
                          <a:effectLst/>
                          <a:latin typeface="Assistant" panose="00000500000000000000" pitchFamily="2" charset="-79"/>
                          <a:cs typeface="Assistant" panose="00000500000000000000" pitchFamily="2" charset="-79"/>
                        </a:rPr>
                        <a:t>עד </a:t>
                      </a:r>
                      <a:r>
                        <a:rPr kumimoji="0" lang="he-IL" altLang="he-IL" sz="1600" b="1" u="none" strike="noStrike" cap="none" normalizeH="0" baseline="0" dirty="0">
                          <a:ln>
                            <a:noFill/>
                          </a:ln>
                          <a:solidFill>
                            <a:srgbClr val="309AC2"/>
                          </a:solidFill>
                          <a:effectLst/>
                          <a:latin typeface="Assistant" panose="00000500000000000000" pitchFamily="2" charset="-79"/>
                          <a:cs typeface="Assistant" panose="00000500000000000000" pitchFamily="2" charset="-79"/>
                        </a:rPr>
                        <a:t>3,000,000 ₪ מתחדש לאחר 30 חודשים</a:t>
                      </a:r>
                    </a:p>
                    <a:p>
                      <a:pPr marL="0" marR="0" lvl="0" indent="0" algn="r" defTabSz="914400" rtl="1" eaLnBrk="1" fontAlgn="base" latinLnBrk="0" hangingPunct="1">
                        <a:lnSpc>
                          <a:spcPct val="100000"/>
                        </a:lnSpc>
                        <a:spcBef>
                          <a:spcPct val="20000"/>
                        </a:spcBef>
                        <a:spcAft>
                          <a:spcPct val="0"/>
                        </a:spcAft>
                        <a:buClr>
                          <a:schemeClr val="hlink"/>
                        </a:buClr>
                        <a:buSzTx/>
                        <a:buFontTx/>
                        <a:buNone/>
                        <a:tabLst/>
                      </a:pPr>
                      <a:endParaRPr kumimoji="0" lang="he-IL" altLang="he-IL" sz="1600" b="1" i="0" u="none" strike="noStrike" cap="none" normalizeH="0" baseline="0" dirty="0">
                        <a:ln>
                          <a:noFill/>
                        </a:ln>
                        <a:solidFill>
                          <a:srgbClr val="309AC2"/>
                        </a:solidFill>
                        <a:effectLst/>
                        <a:latin typeface="Assistant" panose="00000500000000000000" pitchFamily="2" charset="-79"/>
                        <a:cs typeface="Assistant" panose="00000500000000000000" pitchFamily="2" charset="-79"/>
                      </a:endParaRPr>
                    </a:p>
                    <a:p>
                      <a:pPr marL="0" marR="0" lvl="0" indent="0" algn="r" defTabSz="914400" rtl="1" eaLnBrk="1" fontAlgn="base" latinLnBrk="0" hangingPunct="1">
                        <a:lnSpc>
                          <a:spcPct val="100000"/>
                        </a:lnSpc>
                        <a:spcBef>
                          <a:spcPct val="20000"/>
                        </a:spcBef>
                        <a:spcAft>
                          <a:spcPct val="0"/>
                        </a:spcAft>
                        <a:buClr>
                          <a:schemeClr val="hlink"/>
                        </a:buClr>
                        <a:buSzTx/>
                        <a:buFontTx/>
                        <a:buNone/>
                        <a:tabLst/>
                        <a:defRPr/>
                      </a:pPr>
                      <a:r>
                        <a:rPr kumimoji="0" lang="he-IL" altLang="he-IL" sz="1600" b="0" u="none" strike="noStrike" kern="1200" cap="none" normalizeH="0" baseline="0" dirty="0">
                          <a:ln>
                            <a:noFill/>
                          </a:ln>
                          <a:solidFill>
                            <a:schemeClr val="tx1"/>
                          </a:solidFill>
                          <a:effectLst/>
                          <a:latin typeface="Assistant" panose="00000500000000000000" pitchFamily="2" charset="-79"/>
                          <a:ea typeface="+mn-ea"/>
                          <a:cs typeface="Assistant" panose="00000500000000000000" pitchFamily="2" charset="-79"/>
                        </a:rPr>
                        <a:t>תרופות סעיף 29ג':</a:t>
                      </a:r>
                    </a:p>
                    <a:p>
                      <a:pPr marL="0" marR="0" lvl="0" indent="0" algn="r" defTabSz="914400" rtl="1" eaLnBrk="1" fontAlgn="base" latinLnBrk="0" hangingPunct="1">
                        <a:lnSpc>
                          <a:spcPct val="100000"/>
                        </a:lnSpc>
                        <a:spcBef>
                          <a:spcPct val="20000"/>
                        </a:spcBef>
                        <a:spcAft>
                          <a:spcPct val="0"/>
                        </a:spcAft>
                        <a:buClr>
                          <a:schemeClr val="hlink"/>
                        </a:buClr>
                        <a:buSzTx/>
                        <a:buFontTx/>
                        <a:buNone/>
                        <a:tabLst/>
                        <a:defRPr/>
                      </a:pPr>
                      <a:r>
                        <a:rPr kumimoji="0" lang="he-IL" altLang="he-IL" sz="1600" b="0" u="none" strike="noStrike" kern="1200" cap="none" normalizeH="0" baseline="0" dirty="0">
                          <a:ln>
                            <a:noFill/>
                          </a:ln>
                          <a:solidFill>
                            <a:schemeClr val="tx1"/>
                          </a:solidFill>
                          <a:effectLst/>
                          <a:latin typeface="Assistant" panose="00000500000000000000" pitchFamily="2" charset="-79"/>
                          <a:ea typeface="+mn-ea"/>
                          <a:cs typeface="Assistant" panose="00000500000000000000" pitchFamily="2" charset="-79"/>
                        </a:rPr>
                        <a:t>תרופה לסרטן </a:t>
                      </a:r>
                      <a:r>
                        <a:rPr kumimoji="0" lang="he-IL" altLang="he-IL" sz="1600" b="1" i="0" u="none" strike="noStrike" kern="1200" cap="none" normalizeH="0" baseline="0" dirty="0">
                          <a:ln>
                            <a:noFill/>
                          </a:ln>
                          <a:solidFill>
                            <a:srgbClr val="309AC2"/>
                          </a:solidFill>
                          <a:effectLst/>
                          <a:latin typeface="Assistant" panose="00000500000000000000" pitchFamily="2" charset="-79"/>
                          <a:ea typeface="+mn-ea"/>
                          <a:cs typeface="Assistant" panose="00000500000000000000" pitchFamily="2" charset="-79"/>
                        </a:rPr>
                        <a:t>- </a:t>
                      </a:r>
                      <a:r>
                        <a:rPr kumimoji="0" lang="he-IL" altLang="he-IL" sz="1600" b="1" i="0" u="none" strike="noStrike" cap="none" normalizeH="0" baseline="0" dirty="0">
                          <a:ln>
                            <a:noFill/>
                          </a:ln>
                          <a:solidFill>
                            <a:srgbClr val="309AC2"/>
                          </a:solidFill>
                          <a:effectLst/>
                          <a:latin typeface="Assistant" panose="00000500000000000000" pitchFamily="2" charset="-79"/>
                          <a:cs typeface="Assistant" panose="00000500000000000000" pitchFamily="2" charset="-79"/>
                        </a:rPr>
                        <a:t>עד </a:t>
                      </a:r>
                      <a:r>
                        <a:rPr kumimoji="0" lang="he-IL" sz="1600" b="1" i="0" u="none" strike="noStrike" kern="1200" cap="none" normalizeH="0" baseline="0" dirty="0">
                          <a:ln>
                            <a:noFill/>
                          </a:ln>
                          <a:solidFill>
                            <a:srgbClr val="309AC2"/>
                          </a:solidFill>
                          <a:effectLst/>
                          <a:latin typeface="Assistant" panose="00000500000000000000" pitchFamily="2" charset="-79"/>
                          <a:ea typeface="+mn-ea"/>
                          <a:cs typeface="Assistant" panose="00000500000000000000" pitchFamily="2" charset="-79"/>
                        </a:rPr>
                        <a:t>700,000 ₪ ובמידה ויוכח אפקטיבי, יוגדל ל 1,500,000 ₪.</a:t>
                      </a:r>
                    </a:p>
                    <a:p>
                      <a:pPr marL="0" marR="0" lvl="0" indent="0" algn="r" defTabSz="914400" rtl="1" eaLnBrk="1" fontAlgn="base" latinLnBrk="0" hangingPunct="1">
                        <a:lnSpc>
                          <a:spcPct val="100000"/>
                        </a:lnSpc>
                        <a:spcBef>
                          <a:spcPct val="20000"/>
                        </a:spcBef>
                        <a:spcAft>
                          <a:spcPct val="0"/>
                        </a:spcAft>
                        <a:buClr>
                          <a:schemeClr val="hlink"/>
                        </a:buClr>
                        <a:buSzTx/>
                        <a:buFontTx/>
                        <a:buNone/>
                        <a:tabLst/>
                        <a:defRPr/>
                      </a:pPr>
                      <a:r>
                        <a:rPr kumimoji="0" lang="he-IL" sz="1600" b="0" u="none" strike="noStrike" kern="1200" cap="none" normalizeH="0" baseline="0" dirty="0">
                          <a:ln>
                            <a:noFill/>
                          </a:ln>
                          <a:solidFill>
                            <a:schemeClr val="tx1"/>
                          </a:solidFill>
                          <a:effectLst/>
                          <a:latin typeface="Assistant" panose="00000500000000000000" pitchFamily="2" charset="-79"/>
                          <a:ea typeface="+mn-ea"/>
                          <a:cs typeface="Assistant" panose="00000500000000000000" pitchFamily="2" charset="-79"/>
                        </a:rPr>
                        <a:t> תרופה רגילה </a:t>
                      </a:r>
                      <a:r>
                        <a:rPr kumimoji="0" lang="he-IL" sz="1600" b="1" i="0" u="none" strike="noStrike" kern="1200" cap="none" normalizeH="0" baseline="0" dirty="0">
                          <a:ln>
                            <a:noFill/>
                          </a:ln>
                          <a:solidFill>
                            <a:srgbClr val="309AC2"/>
                          </a:solidFill>
                          <a:effectLst/>
                          <a:latin typeface="Assistant" panose="00000500000000000000" pitchFamily="2" charset="-79"/>
                          <a:ea typeface="+mn-ea"/>
                          <a:cs typeface="Assistant" panose="00000500000000000000" pitchFamily="2" charset="-79"/>
                        </a:rPr>
                        <a:t>– עד 300,000 ₪ ובמידה ויוכח אפקטיבי, יוגדל ל 800,000 ₪. </a:t>
                      </a:r>
                      <a:endParaRPr kumimoji="0" lang="en-US" altLang="he-IL" sz="1600" b="0" i="0" u="none" strike="noStrike" cap="none" normalizeH="0" baseline="0" dirty="0">
                        <a:ln>
                          <a:noFill/>
                        </a:ln>
                        <a:solidFill>
                          <a:schemeClr val="tx1"/>
                        </a:solidFill>
                        <a:effectLst/>
                        <a:latin typeface="Assistant" panose="00000500000000000000" pitchFamily="2" charset="-79"/>
                        <a:cs typeface="Assistant" panose="00000500000000000000" pitchFamily="2" charset="-79"/>
                      </a:endParaRPr>
                    </a:p>
                    <a:p>
                      <a:pPr marL="0" marR="0" lvl="0" indent="0" algn="r" defTabSz="914400" rtl="1" eaLnBrk="1" fontAlgn="base" latinLnBrk="0" hangingPunct="1">
                        <a:lnSpc>
                          <a:spcPct val="100000"/>
                        </a:lnSpc>
                        <a:spcBef>
                          <a:spcPct val="20000"/>
                        </a:spcBef>
                        <a:spcAft>
                          <a:spcPct val="0"/>
                        </a:spcAft>
                        <a:buClr>
                          <a:schemeClr val="hlink"/>
                        </a:buClr>
                        <a:buSzTx/>
                        <a:buFontTx/>
                        <a:buNone/>
                        <a:tabLst/>
                      </a:pPr>
                      <a:endParaRPr kumimoji="0" lang="en-US" altLang="he-IL" sz="1600" b="0" i="0" u="none" strike="noStrike" cap="none" normalizeH="0" baseline="0" dirty="0">
                        <a:ln>
                          <a:noFill/>
                        </a:ln>
                        <a:solidFill>
                          <a:schemeClr val="tx1"/>
                        </a:solidFill>
                        <a:effectLst/>
                        <a:latin typeface="Assistant" panose="00000500000000000000" pitchFamily="2" charset="-79"/>
                        <a:cs typeface="Assistant" panose="00000500000000000000" pitchFamily="2" charset="-79"/>
                      </a:endParaRPr>
                    </a:p>
                  </a:txBody>
                  <a:tcPr horzOverflow="overflow">
                    <a:lnL w="3175" cap="flat" cmpd="sng" algn="ctr">
                      <a:solidFill>
                        <a:srgbClr val="83C6E1"/>
                      </a:solidFill>
                      <a:prstDash val="solid"/>
                      <a:round/>
                      <a:headEnd type="none" w="med" len="med"/>
                      <a:tailEnd type="none" w="med" len="med"/>
                    </a:lnL>
                    <a:solidFill>
                      <a:schemeClr val="bg1"/>
                    </a:solidFill>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2E495D15-8FC0-4363-8B0F-E65BB0DF7136}"/>
              </a:ext>
            </a:extLst>
          </p:cNvPr>
          <p:cNvSpPr/>
          <p:nvPr/>
        </p:nvSpPr>
        <p:spPr>
          <a:xfrm>
            <a:off x="0" y="4878237"/>
            <a:ext cx="9144000" cy="256168"/>
          </a:xfrm>
          <a:prstGeom prst="rect">
            <a:avLst/>
          </a:prstGeom>
          <a:solidFill>
            <a:srgbClr val="309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2" name="Speech Bubble: Rectangle 11">
            <a:extLst>
              <a:ext uri="{FF2B5EF4-FFF2-40B4-BE49-F238E27FC236}">
                <a16:creationId xmlns:a16="http://schemas.microsoft.com/office/drawing/2014/main" id="{01D56B8A-4E6B-452E-B889-C7EC03C253AA}"/>
              </a:ext>
            </a:extLst>
          </p:cNvPr>
          <p:cNvSpPr/>
          <p:nvPr/>
        </p:nvSpPr>
        <p:spPr>
          <a:xfrm>
            <a:off x="4876799" y="11"/>
            <a:ext cx="4267212" cy="629019"/>
          </a:xfrm>
          <a:prstGeom prst="wedgeRectCallout">
            <a:avLst>
              <a:gd name="adj1" fmla="val -55332"/>
              <a:gd name="adj2" fmla="val 24140"/>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 name="כותרת 1">
            <a:extLst>
              <a:ext uri="{FF2B5EF4-FFF2-40B4-BE49-F238E27FC236}">
                <a16:creationId xmlns:a16="http://schemas.microsoft.com/office/drawing/2014/main" id="{3968DB78-CFA7-428A-97B5-FE3D4622D276}"/>
              </a:ext>
            </a:extLst>
          </p:cNvPr>
          <p:cNvSpPr>
            <a:spLocks noGrp="1"/>
          </p:cNvSpPr>
          <p:nvPr>
            <p:ph type="title"/>
          </p:nvPr>
        </p:nvSpPr>
        <p:spPr>
          <a:xfrm>
            <a:off x="4876799" y="-248976"/>
            <a:ext cx="4120133" cy="1143000"/>
          </a:xfrm>
        </p:spPr>
        <p:txBody>
          <a:bodyPr>
            <a:normAutofit/>
          </a:bodyPr>
          <a:lstStyle/>
          <a:p>
            <a:pPr algn="r"/>
            <a:r>
              <a:rPr lang="he-IL" sz="3400" kern="10" dirty="0">
                <a:ln w="9525">
                  <a:noFill/>
                  <a:round/>
                  <a:headEnd/>
                  <a:tailEnd/>
                </a:ln>
                <a:solidFill>
                  <a:schemeClr val="bg1"/>
                </a:solidFill>
                <a:latin typeface="Assistant" panose="00000500000000000000" pitchFamily="2" charset="-79"/>
                <a:cs typeface="Assistant" panose="00000500000000000000" pitchFamily="2" charset="-79"/>
              </a:rPr>
              <a:t>מצבים רפואיים קיצוניים</a:t>
            </a:r>
            <a:endParaRPr lang="he-IL" sz="3400" dirty="0">
              <a:ln w="9525">
                <a:noFill/>
                <a:round/>
                <a:headEnd/>
                <a:tailEnd/>
              </a:ln>
              <a:solidFill>
                <a:schemeClr val="bg1"/>
              </a:solidFill>
              <a:latin typeface="Assistant" panose="00000500000000000000" pitchFamily="2" charset="-79"/>
              <a:cs typeface="Assistant" panose="00000500000000000000" pitchFamily="2" charset="-79"/>
            </a:endParaRPr>
          </a:p>
        </p:txBody>
      </p:sp>
      <p:pic>
        <p:nvPicPr>
          <p:cNvPr id="3" name="Picture 2">
            <a:extLst>
              <a:ext uri="{FF2B5EF4-FFF2-40B4-BE49-F238E27FC236}">
                <a16:creationId xmlns:a16="http://schemas.microsoft.com/office/drawing/2014/main" id="{5C18298D-5663-49C9-B84F-6EF2097FA17A}"/>
              </a:ext>
            </a:extLst>
          </p:cNvPr>
          <p:cNvPicPr>
            <a:picLocks noChangeAspect="1"/>
          </p:cNvPicPr>
          <p:nvPr/>
        </p:nvPicPr>
        <p:blipFill rotWithShape="1">
          <a:blip r:embed="rId2">
            <a:extLst>
              <a:ext uri="{28A0092B-C50C-407E-A947-70E740481C1C}">
                <a14:useLocalDpi xmlns:a14="http://schemas.microsoft.com/office/drawing/2010/main" val="0"/>
              </a:ext>
            </a:extLst>
          </a:blip>
          <a:srcRect t="15495"/>
          <a:stretch/>
        </p:blipFill>
        <p:spPr>
          <a:xfrm>
            <a:off x="5181600" y="2800350"/>
            <a:ext cx="3950777" cy="2077887"/>
          </a:xfrm>
          <a:prstGeom prst="rect">
            <a:avLst/>
          </a:prstGeom>
        </p:spPr>
      </p:pic>
      <p:pic>
        <p:nvPicPr>
          <p:cNvPr id="8" name="Picture 2" descr="לוגו הטכניון - paamonim">
            <a:extLst>
              <a:ext uri="{FF2B5EF4-FFF2-40B4-BE49-F238E27FC236}">
                <a16:creationId xmlns:a16="http://schemas.microsoft.com/office/drawing/2014/main" id="{F8944B7A-DEA6-4E7E-AA67-A78E640500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444" y="57150"/>
            <a:ext cx="1431899" cy="69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21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Group 42">
            <a:extLst>
              <a:ext uri="{FF2B5EF4-FFF2-40B4-BE49-F238E27FC236}">
                <a16:creationId xmlns:a16="http://schemas.microsoft.com/office/drawing/2014/main" id="{B102EBEA-D8CE-4E2E-A4D2-D14A4B38C4FA}"/>
              </a:ext>
            </a:extLst>
          </p:cNvPr>
          <p:cNvGraphicFramePr>
            <a:graphicFrameLocks/>
          </p:cNvGraphicFramePr>
          <p:nvPr>
            <p:extLst>
              <p:ext uri="{D42A27DB-BD31-4B8C-83A1-F6EECF244321}">
                <p14:modId xmlns:p14="http://schemas.microsoft.com/office/powerpoint/2010/main" val="3689443998"/>
              </p:ext>
            </p:extLst>
          </p:nvPr>
        </p:nvGraphicFramePr>
        <p:xfrm>
          <a:off x="10362" y="968993"/>
          <a:ext cx="9133638" cy="4114653"/>
        </p:xfrm>
        <a:graphic>
          <a:graphicData uri="http://schemas.openxmlformats.org/drawingml/2006/table">
            <a:tbl>
              <a:tblPr rtl="1">
                <a:tableStyleId>{3C2FFA5D-87B4-456A-9821-1D502468CF0F}</a:tableStyleId>
              </a:tblPr>
              <a:tblGrid>
                <a:gridCol w="1338331">
                  <a:extLst>
                    <a:ext uri="{9D8B030D-6E8A-4147-A177-3AD203B41FA5}">
                      <a16:colId xmlns:a16="http://schemas.microsoft.com/office/drawing/2014/main" val="20000"/>
                    </a:ext>
                  </a:extLst>
                </a:gridCol>
                <a:gridCol w="1452044">
                  <a:extLst>
                    <a:ext uri="{9D8B030D-6E8A-4147-A177-3AD203B41FA5}">
                      <a16:colId xmlns:a16="http://schemas.microsoft.com/office/drawing/2014/main" val="20001"/>
                    </a:ext>
                  </a:extLst>
                </a:gridCol>
                <a:gridCol w="1539770">
                  <a:extLst>
                    <a:ext uri="{9D8B030D-6E8A-4147-A177-3AD203B41FA5}">
                      <a16:colId xmlns:a16="http://schemas.microsoft.com/office/drawing/2014/main" val="20002"/>
                    </a:ext>
                  </a:extLst>
                </a:gridCol>
                <a:gridCol w="4803493">
                  <a:extLst>
                    <a:ext uri="{9D8B030D-6E8A-4147-A177-3AD203B41FA5}">
                      <a16:colId xmlns:a16="http://schemas.microsoft.com/office/drawing/2014/main" val="20003"/>
                    </a:ext>
                  </a:extLst>
                </a:gridCol>
              </a:tblGrid>
              <a:tr h="331381">
                <a:tc>
                  <a:txBody>
                    <a:bodyPr/>
                    <a:lstStyle>
                      <a:lvl1pPr eaLnBrk="0" hangingPunct="0">
                        <a:spcBef>
                          <a:spcPct val="20000"/>
                        </a:spcBef>
                        <a:buClr>
                          <a:schemeClr val="hlink"/>
                        </a:buClr>
                        <a:defRPr sz="2800">
                          <a:solidFill>
                            <a:schemeClr val="tx1"/>
                          </a:solidFill>
                          <a:latin typeface="Garamond" pitchFamily="18" charset="0"/>
                          <a:cs typeface="Arial" pitchFamily="34" charset="0"/>
                        </a:defRPr>
                      </a:lvl1pPr>
                      <a:lvl2pPr marL="742950" indent="-285750" eaLnBrk="0" hangingPunct="0">
                        <a:spcBef>
                          <a:spcPct val="20000"/>
                        </a:spcBef>
                        <a:defRPr sz="2400">
                          <a:solidFill>
                            <a:schemeClr val="tx1"/>
                          </a:solidFill>
                          <a:latin typeface="Garamond" pitchFamily="18" charset="0"/>
                          <a:cs typeface="Arial" pitchFamily="34" charset="0"/>
                        </a:defRPr>
                      </a:lvl2pPr>
                      <a:lvl3pPr marL="1143000" indent="-228600" eaLnBrk="0" hangingPunct="0">
                        <a:spcBef>
                          <a:spcPct val="20000"/>
                        </a:spcBef>
                        <a:buClr>
                          <a:schemeClr val="tx2"/>
                        </a:buClr>
                        <a:defRPr sz="2000">
                          <a:solidFill>
                            <a:schemeClr val="tx1"/>
                          </a:solidFill>
                          <a:latin typeface="Garamond" pitchFamily="18" charset="0"/>
                          <a:cs typeface="Arial" pitchFamily="34" charset="0"/>
                        </a:defRPr>
                      </a:lvl3pPr>
                      <a:lvl4pPr marL="1600200" indent="-228600" eaLnBrk="0" hangingPunct="0">
                        <a:spcBef>
                          <a:spcPct val="20000"/>
                        </a:spcBef>
                        <a:defRPr>
                          <a:solidFill>
                            <a:schemeClr val="tx1"/>
                          </a:solidFill>
                          <a:latin typeface="Garamond" pitchFamily="18" charset="0"/>
                          <a:cs typeface="Arial" pitchFamily="34" charset="0"/>
                        </a:defRPr>
                      </a:lvl4pPr>
                      <a:lvl5pPr marL="2057400" indent="-228600" eaLnBrk="0" hangingPunct="0">
                        <a:spcBef>
                          <a:spcPct val="20000"/>
                        </a:spcBef>
                        <a:buClr>
                          <a:schemeClr val="folHlink"/>
                        </a:buClr>
                        <a:defRPr>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altLang="he-IL" sz="1700" b="1" u="none" strike="noStrike" cap="none" normalizeH="0" baseline="0" dirty="0">
                          <a:ln>
                            <a:noFill/>
                          </a:ln>
                          <a:solidFill>
                            <a:schemeClr val="bg1"/>
                          </a:solidFill>
                          <a:effectLst/>
                          <a:latin typeface="Assistant" panose="00000500000000000000" pitchFamily="2" charset="-79"/>
                          <a:cs typeface="Assistant" panose="00000500000000000000" pitchFamily="2" charset="-79"/>
                        </a:rPr>
                        <a:t>השירות</a:t>
                      </a:r>
                      <a:endParaRPr kumimoji="0" lang="en-US" altLang="he-IL" sz="1700" b="1" i="0" u="none" strike="noStrike" cap="none" normalizeH="0" baseline="0" dirty="0">
                        <a:ln>
                          <a:noFill/>
                        </a:ln>
                        <a:solidFill>
                          <a:schemeClr val="bg1"/>
                        </a:solidFill>
                        <a:effectLst/>
                        <a:latin typeface="Assistant" panose="00000500000000000000" pitchFamily="2" charset="-79"/>
                        <a:cs typeface="Assistant" panose="00000500000000000000" pitchFamily="2" charset="-79"/>
                      </a:endParaRPr>
                    </a:p>
                  </a:txBody>
                  <a:tcPr marT="41564" marB="41564" horzOverflow="overflow">
                    <a:solidFill>
                      <a:srgbClr val="0E2D6D"/>
                    </a:solidFill>
                  </a:tcPr>
                </a:tc>
                <a:tc>
                  <a:txBody>
                    <a:bodyPr/>
                    <a:lstStyle>
                      <a:lvl1pPr eaLnBrk="0" hangingPunct="0">
                        <a:spcBef>
                          <a:spcPct val="20000"/>
                        </a:spcBef>
                        <a:buClr>
                          <a:schemeClr val="hlink"/>
                        </a:buClr>
                        <a:defRPr sz="2800">
                          <a:solidFill>
                            <a:schemeClr val="tx1"/>
                          </a:solidFill>
                          <a:latin typeface="Garamond" pitchFamily="18" charset="0"/>
                          <a:cs typeface="Arial" pitchFamily="34" charset="0"/>
                        </a:defRPr>
                      </a:lvl1pPr>
                      <a:lvl2pPr marL="742950" indent="-285750" eaLnBrk="0" hangingPunct="0">
                        <a:spcBef>
                          <a:spcPct val="20000"/>
                        </a:spcBef>
                        <a:defRPr sz="2400">
                          <a:solidFill>
                            <a:schemeClr val="tx1"/>
                          </a:solidFill>
                          <a:latin typeface="Garamond" pitchFamily="18" charset="0"/>
                          <a:cs typeface="Arial" pitchFamily="34" charset="0"/>
                        </a:defRPr>
                      </a:lvl2pPr>
                      <a:lvl3pPr marL="1143000" indent="-228600" eaLnBrk="0" hangingPunct="0">
                        <a:spcBef>
                          <a:spcPct val="20000"/>
                        </a:spcBef>
                        <a:buClr>
                          <a:schemeClr val="tx2"/>
                        </a:buClr>
                        <a:defRPr sz="2000">
                          <a:solidFill>
                            <a:schemeClr val="tx1"/>
                          </a:solidFill>
                          <a:latin typeface="Garamond" pitchFamily="18" charset="0"/>
                          <a:cs typeface="Arial" pitchFamily="34" charset="0"/>
                        </a:defRPr>
                      </a:lvl3pPr>
                      <a:lvl4pPr marL="1600200" indent="-228600" eaLnBrk="0" hangingPunct="0">
                        <a:spcBef>
                          <a:spcPct val="20000"/>
                        </a:spcBef>
                        <a:defRPr>
                          <a:solidFill>
                            <a:schemeClr val="tx1"/>
                          </a:solidFill>
                          <a:latin typeface="Garamond" pitchFamily="18" charset="0"/>
                          <a:cs typeface="Arial" pitchFamily="34" charset="0"/>
                        </a:defRPr>
                      </a:lvl4pPr>
                      <a:lvl5pPr marL="2057400" indent="-228600" eaLnBrk="0" hangingPunct="0">
                        <a:spcBef>
                          <a:spcPct val="20000"/>
                        </a:spcBef>
                        <a:buClr>
                          <a:schemeClr val="folHlink"/>
                        </a:buClr>
                        <a:defRPr>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altLang="he-IL" sz="1700" b="1" u="none" strike="noStrike" cap="none" normalizeH="0" baseline="0" dirty="0">
                          <a:ln>
                            <a:noFill/>
                          </a:ln>
                          <a:solidFill>
                            <a:schemeClr val="bg1"/>
                          </a:solidFill>
                          <a:effectLst/>
                          <a:latin typeface="Assistant" panose="00000500000000000000" pitchFamily="2" charset="-79"/>
                          <a:cs typeface="Assistant" panose="00000500000000000000" pitchFamily="2" charset="-79"/>
                        </a:rPr>
                        <a:t>סל הבריאות</a:t>
                      </a:r>
                      <a:endParaRPr kumimoji="0" lang="en-US" altLang="he-IL" sz="1700" b="1" i="0" u="none" strike="noStrike" cap="none" normalizeH="0" baseline="0" dirty="0">
                        <a:ln>
                          <a:noFill/>
                        </a:ln>
                        <a:solidFill>
                          <a:schemeClr val="bg1"/>
                        </a:solidFill>
                        <a:effectLst/>
                        <a:latin typeface="Assistant" panose="00000500000000000000" pitchFamily="2" charset="-79"/>
                        <a:cs typeface="Assistant" panose="00000500000000000000" pitchFamily="2" charset="-79"/>
                      </a:endParaRPr>
                    </a:p>
                  </a:txBody>
                  <a:tcPr marT="41564" marB="41564" horzOverflow="overflow">
                    <a:solidFill>
                      <a:srgbClr val="0E2D6D"/>
                    </a:solidFill>
                  </a:tcPr>
                </a:tc>
                <a:tc>
                  <a:txBody>
                    <a:bodyPr/>
                    <a:lstStyle>
                      <a:lvl1pPr eaLnBrk="0" hangingPunct="0">
                        <a:spcBef>
                          <a:spcPct val="20000"/>
                        </a:spcBef>
                        <a:buClr>
                          <a:schemeClr val="hlink"/>
                        </a:buClr>
                        <a:defRPr sz="2800">
                          <a:solidFill>
                            <a:schemeClr val="tx1"/>
                          </a:solidFill>
                          <a:latin typeface="Garamond" pitchFamily="18" charset="0"/>
                          <a:cs typeface="Arial" pitchFamily="34" charset="0"/>
                        </a:defRPr>
                      </a:lvl1pPr>
                      <a:lvl2pPr marL="742950" indent="-285750" eaLnBrk="0" hangingPunct="0">
                        <a:spcBef>
                          <a:spcPct val="20000"/>
                        </a:spcBef>
                        <a:defRPr sz="2400">
                          <a:solidFill>
                            <a:schemeClr val="tx1"/>
                          </a:solidFill>
                          <a:latin typeface="Garamond" pitchFamily="18" charset="0"/>
                          <a:cs typeface="Arial" pitchFamily="34" charset="0"/>
                        </a:defRPr>
                      </a:lvl2pPr>
                      <a:lvl3pPr marL="1143000" indent="-228600" eaLnBrk="0" hangingPunct="0">
                        <a:spcBef>
                          <a:spcPct val="20000"/>
                        </a:spcBef>
                        <a:buClr>
                          <a:schemeClr val="tx2"/>
                        </a:buClr>
                        <a:defRPr sz="2000">
                          <a:solidFill>
                            <a:schemeClr val="tx1"/>
                          </a:solidFill>
                          <a:latin typeface="Garamond" pitchFamily="18" charset="0"/>
                          <a:cs typeface="Arial" pitchFamily="34" charset="0"/>
                        </a:defRPr>
                      </a:lvl3pPr>
                      <a:lvl4pPr marL="1600200" indent="-228600" eaLnBrk="0" hangingPunct="0">
                        <a:spcBef>
                          <a:spcPct val="20000"/>
                        </a:spcBef>
                        <a:defRPr>
                          <a:solidFill>
                            <a:schemeClr val="tx1"/>
                          </a:solidFill>
                          <a:latin typeface="Garamond" pitchFamily="18" charset="0"/>
                          <a:cs typeface="Arial" pitchFamily="34" charset="0"/>
                        </a:defRPr>
                      </a:lvl4pPr>
                      <a:lvl5pPr marL="2057400" indent="-228600" eaLnBrk="0" hangingPunct="0">
                        <a:spcBef>
                          <a:spcPct val="20000"/>
                        </a:spcBef>
                        <a:buClr>
                          <a:schemeClr val="folHlink"/>
                        </a:buClr>
                        <a:defRPr>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altLang="he-IL" sz="1700" b="1" u="none" strike="noStrike" cap="none" normalizeH="0" baseline="0" dirty="0">
                          <a:ln>
                            <a:noFill/>
                          </a:ln>
                          <a:solidFill>
                            <a:schemeClr val="bg1"/>
                          </a:solidFill>
                          <a:effectLst/>
                          <a:latin typeface="Assistant" panose="00000500000000000000" pitchFamily="2" charset="-79"/>
                          <a:cs typeface="Assistant" panose="00000500000000000000" pitchFamily="2" charset="-79"/>
                        </a:rPr>
                        <a:t>ביטוח משלים</a:t>
                      </a:r>
                      <a:endParaRPr kumimoji="0" lang="en-US" altLang="he-IL" sz="1700" b="1" i="0" u="none" strike="noStrike" cap="none" normalizeH="0" baseline="0" dirty="0">
                        <a:ln>
                          <a:noFill/>
                        </a:ln>
                        <a:solidFill>
                          <a:schemeClr val="bg1"/>
                        </a:solidFill>
                        <a:effectLst/>
                        <a:latin typeface="Assistant" panose="00000500000000000000" pitchFamily="2" charset="-79"/>
                        <a:cs typeface="Assistant" panose="00000500000000000000" pitchFamily="2" charset="-79"/>
                      </a:endParaRPr>
                    </a:p>
                  </a:txBody>
                  <a:tcPr marT="41564" marB="41564" horzOverflow="overflow">
                    <a:lnB w="6350" cap="flat" cmpd="sng" algn="ctr">
                      <a:solidFill>
                        <a:schemeClr val="bg1"/>
                      </a:solidFill>
                      <a:prstDash val="solid"/>
                      <a:round/>
                      <a:headEnd type="none" w="med" len="med"/>
                      <a:tailEnd type="none" w="med" len="med"/>
                    </a:lnB>
                    <a:solidFill>
                      <a:srgbClr val="0E2D6D"/>
                    </a:solidFill>
                  </a:tcPr>
                </a:tc>
                <a:tc>
                  <a:txBody>
                    <a:bodyPr/>
                    <a:lstStyle>
                      <a:lvl1pPr eaLnBrk="0" hangingPunct="0">
                        <a:spcBef>
                          <a:spcPct val="20000"/>
                        </a:spcBef>
                        <a:buClr>
                          <a:schemeClr val="hlink"/>
                        </a:buClr>
                        <a:defRPr sz="2800">
                          <a:solidFill>
                            <a:schemeClr val="tx1"/>
                          </a:solidFill>
                          <a:latin typeface="Garamond" pitchFamily="18" charset="0"/>
                          <a:cs typeface="Arial" pitchFamily="34" charset="0"/>
                        </a:defRPr>
                      </a:lvl1pPr>
                      <a:lvl2pPr marL="742950" indent="-285750" eaLnBrk="0" hangingPunct="0">
                        <a:spcBef>
                          <a:spcPct val="20000"/>
                        </a:spcBef>
                        <a:defRPr sz="2400">
                          <a:solidFill>
                            <a:schemeClr val="tx1"/>
                          </a:solidFill>
                          <a:latin typeface="Garamond" pitchFamily="18" charset="0"/>
                          <a:cs typeface="Arial" pitchFamily="34" charset="0"/>
                        </a:defRPr>
                      </a:lvl2pPr>
                      <a:lvl3pPr marL="1143000" indent="-228600" eaLnBrk="0" hangingPunct="0">
                        <a:spcBef>
                          <a:spcPct val="20000"/>
                        </a:spcBef>
                        <a:buClr>
                          <a:schemeClr val="tx2"/>
                        </a:buClr>
                        <a:defRPr sz="2000">
                          <a:solidFill>
                            <a:schemeClr val="tx1"/>
                          </a:solidFill>
                          <a:latin typeface="Garamond" pitchFamily="18" charset="0"/>
                          <a:cs typeface="Arial" pitchFamily="34" charset="0"/>
                        </a:defRPr>
                      </a:lvl3pPr>
                      <a:lvl4pPr marL="1600200" indent="-228600" eaLnBrk="0" hangingPunct="0">
                        <a:spcBef>
                          <a:spcPct val="20000"/>
                        </a:spcBef>
                        <a:defRPr>
                          <a:solidFill>
                            <a:schemeClr val="tx1"/>
                          </a:solidFill>
                          <a:latin typeface="Garamond" pitchFamily="18" charset="0"/>
                          <a:cs typeface="Arial" pitchFamily="34" charset="0"/>
                        </a:defRPr>
                      </a:lvl4pPr>
                      <a:lvl5pPr marL="2057400" indent="-228600" eaLnBrk="0" hangingPunct="0">
                        <a:spcBef>
                          <a:spcPct val="20000"/>
                        </a:spcBef>
                        <a:buClr>
                          <a:schemeClr val="folHlink"/>
                        </a:buClr>
                        <a:defRPr>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altLang="he-IL" sz="1700" b="1" u="none" strike="noStrike" cap="none" normalizeH="0" baseline="0" dirty="0">
                          <a:ln>
                            <a:noFill/>
                          </a:ln>
                          <a:solidFill>
                            <a:schemeClr val="bg1"/>
                          </a:solidFill>
                          <a:effectLst/>
                          <a:latin typeface="Assistant" panose="00000500000000000000" pitchFamily="2" charset="-79"/>
                          <a:cs typeface="Assistant" panose="00000500000000000000" pitchFamily="2" charset="-79"/>
                        </a:rPr>
                        <a:t>ביטוח פרטי</a:t>
                      </a:r>
                      <a:endParaRPr kumimoji="0" lang="en-US" altLang="he-IL" sz="1700" b="1" i="0" u="none" strike="noStrike" cap="none" normalizeH="0" baseline="0" dirty="0">
                        <a:ln>
                          <a:noFill/>
                        </a:ln>
                        <a:solidFill>
                          <a:schemeClr val="bg1"/>
                        </a:solidFill>
                        <a:effectLst/>
                        <a:latin typeface="Assistant" panose="00000500000000000000" pitchFamily="2" charset="-79"/>
                        <a:cs typeface="Assistant" panose="00000500000000000000" pitchFamily="2" charset="-79"/>
                      </a:endParaRPr>
                    </a:p>
                  </a:txBody>
                  <a:tcPr marT="41564" marB="41564" horzOverflow="overflow">
                    <a:solidFill>
                      <a:srgbClr val="0E2D6D"/>
                    </a:solidFill>
                  </a:tcPr>
                </a:tc>
                <a:extLst>
                  <a:ext uri="{0D108BD9-81ED-4DB2-BD59-A6C34878D82A}">
                    <a16:rowId xmlns:a16="http://schemas.microsoft.com/office/drawing/2014/main" val="10000"/>
                  </a:ext>
                </a:extLst>
              </a:tr>
              <a:tr h="2022549">
                <a:tc>
                  <a:txBody>
                    <a:bodyPr/>
                    <a:lstStyle>
                      <a:lvl1pPr eaLnBrk="0" hangingPunct="0">
                        <a:spcBef>
                          <a:spcPct val="20000"/>
                        </a:spcBef>
                        <a:buClr>
                          <a:schemeClr val="hlink"/>
                        </a:buClr>
                        <a:defRPr sz="2800">
                          <a:solidFill>
                            <a:schemeClr val="tx1"/>
                          </a:solidFill>
                          <a:latin typeface="Garamond" pitchFamily="18" charset="0"/>
                          <a:cs typeface="Arial" pitchFamily="34" charset="0"/>
                        </a:defRPr>
                      </a:lvl1pPr>
                      <a:lvl2pPr marL="742950" indent="-285750" eaLnBrk="0" hangingPunct="0">
                        <a:spcBef>
                          <a:spcPct val="20000"/>
                        </a:spcBef>
                        <a:defRPr sz="2400">
                          <a:solidFill>
                            <a:schemeClr val="tx1"/>
                          </a:solidFill>
                          <a:latin typeface="Garamond" pitchFamily="18" charset="0"/>
                          <a:cs typeface="Arial" pitchFamily="34" charset="0"/>
                        </a:defRPr>
                      </a:lvl2pPr>
                      <a:lvl3pPr marL="1143000" indent="-228600" eaLnBrk="0" hangingPunct="0">
                        <a:spcBef>
                          <a:spcPct val="20000"/>
                        </a:spcBef>
                        <a:buClr>
                          <a:schemeClr val="tx2"/>
                        </a:buClr>
                        <a:defRPr sz="2000">
                          <a:solidFill>
                            <a:schemeClr val="tx1"/>
                          </a:solidFill>
                          <a:latin typeface="Garamond" pitchFamily="18" charset="0"/>
                          <a:cs typeface="Arial" pitchFamily="34" charset="0"/>
                        </a:defRPr>
                      </a:lvl3pPr>
                      <a:lvl4pPr marL="1600200" indent="-228600" eaLnBrk="0" hangingPunct="0">
                        <a:spcBef>
                          <a:spcPct val="20000"/>
                        </a:spcBef>
                        <a:defRPr>
                          <a:solidFill>
                            <a:schemeClr val="tx1"/>
                          </a:solidFill>
                          <a:latin typeface="Garamond" pitchFamily="18" charset="0"/>
                          <a:cs typeface="Arial" pitchFamily="34" charset="0"/>
                        </a:defRPr>
                      </a:lvl4pPr>
                      <a:lvl5pPr marL="2057400" indent="-228600" eaLnBrk="0" hangingPunct="0">
                        <a:spcBef>
                          <a:spcPct val="20000"/>
                        </a:spcBef>
                        <a:buClr>
                          <a:schemeClr val="folHlink"/>
                        </a:buClr>
                        <a:defRPr>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altLang="he-IL" sz="1700" b="1" u="none" strike="noStrike" cap="none" normalizeH="0" baseline="0" dirty="0">
                          <a:ln>
                            <a:noFill/>
                          </a:ln>
                          <a:effectLst/>
                          <a:latin typeface="Assistant" panose="00000500000000000000" pitchFamily="2" charset="-79"/>
                          <a:cs typeface="Assistant" panose="00000500000000000000" pitchFamily="2" charset="-79"/>
                        </a:rPr>
                        <a:t>השתלת איברים בארץ ובחו"ל </a:t>
                      </a:r>
                      <a:endParaRPr kumimoji="0" lang="en-US" altLang="he-IL" sz="1700" b="1" i="0" u="none" strike="noStrike" cap="none" normalizeH="0" baseline="0" dirty="0">
                        <a:ln>
                          <a:noFill/>
                        </a:ln>
                        <a:solidFill>
                          <a:srgbClr val="FFFF00"/>
                        </a:solidFill>
                        <a:effectLst/>
                        <a:latin typeface="Assistant" panose="00000500000000000000" pitchFamily="2" charset="-79"/>
                        <a:cs typeface="Assistant" panose="00000500000000000000" pitchFamily="2" charset="-79"/>
                      </a:endParaRPr>
                    </a:p>
                  </a:txBody>
                  <a:tcPr marT="41564" marB="41564" horzOverflow="overflow">
                    <a:lnR w="3175" cap="flat" cmpd="sng" algn="ctr">
                      <a:solidFill>
                        <a:srgbClr val="83C6E1"/>
                      </a:solidFill>
                      <a:prstDash val="solid"/>
                      <a:round/>
                      <a:headEnd type="none" w="med" len="med"/>
                      <a:tailEnd type="none" w="med" len="med"/>
                    </a:lnR>
                    <a:lnB w="3175" cap="flat" cmpd="sng" algn="ctr">
                      <a:solidFill>
                        <a:srgbClr val="83C6E1"/>
                      </a:solidFill>
                      <a:prstDash val="solid"/>
                      <a:round/>
                      <a:headEnd type="none" w="med" len="med"/>
                      <a:tailEnd type="none" w="med" len="med"/>
                    </a:lnB>
                    <a:solidFill>
                      <a:schemeClr val="bg1"/>
                    </a:solidFill>
                  </a:tcPr>
                </a:tc>
                <a:tc>
                  <a:txBody>
                    <a:bodyPr/>
                    <a:lstStyle>
                      <a:lvl1pPr eaLnBrk="0" hangingPunct="0">
                        <a:spcBef>
                          <a:spcPct val="20000"/>
                        </a:spcBef>
                        <a:buClr>
                          <a:schemeClr val="hlink"/>
                        </a:buClr>
                        <a:defRPr sz="2800">
                          <a:solidFill>
                            <a:schemeClr val="tx1"/>
                          </a:solidFill>
                          <a:latin typeface="Garamond" pitchFamily="18" charset="0"/>
                          <a:cs typeface="Arial" pitchFamily="34" charset="0"/>
                        </a:defRPr>
                      </a:lvl1pPr>
                      <a:lvl2pPr marL="742950" indent="-285750" eaLnBrk="0" hangingPunct="0">
                        <a:spcBef>
                          <a:spcPct val="20000"/>
                        </a:spcBef>
                        <a:defRPr sz="2400">
                          <a:solidFill>
                            <a:schemeClr val="tx1"/>
                          </a:solidFill>
                          <a:latin typeface="Garamond" pitchFamily="18" charset="0"/>
                          <a:cs typeface="Arial" pitchFamily="34" charset="0"/>
                        </a:defRPr>
                      </a:lvl2pPr>
                      <a:lvl3pPr marL="1143000" indent="-228600" eaLnBrk="0" hangingPunct="0">
                        <a:spcBef>
                          <a:spcPct val="20000"/>
                        </a:spcBef>
                        <a:buClr>
                          <a:schemeClr val="tx2"/>
                        </a:buClr>
                        <a:defRPr sz="2000">
                          <a:solidFill>
                            <a:schemeClr val="tx1"/>
                          </a:solidFill>
                          <a:latin typeface="Garamond" pitchFamily="18" charset="0"/>
                          <a:cs typeface="Arial" pitchFamily="34" charset="0"/>
                        </a:defRPr>
                      </a:lvl3pPr>
                      <a:lvl4pPr marL="1600200" indent="-228600" eaLnBrk="0" hangingPunct="0">
                        <a:spcBef>
                          <a:spcPct val="20000"/>
                        </a:spcBef>
                        <a:defRPr>
                          <a:solidFill>
                            <a:schemeClr val="tx1"/>
                          </a:solidFill>
                          <a:latin typeface="Garamond" pitchFamily="18" charset="0"/>
                          <a:cs typeface="Arial" pitchFamily="34" charset="0"/>
                        </a:defRPr>
                      </a:lvl4pPr>
                      <a:lvl5pPr marL="2057400" indent="-228600" eaLnBrk="0" hangingPunct="0">
                        <a:spcBef>
                          <a:spcPct val="20000"/>
                        </a:spcBef>
                        <a:buClr>
                          <a:schemeClr val="folHlink"/>
                        </a:buClr>
                        <a:defRPr>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altLang="he-IL" sz="1600" b="1" u="none" strike="noStrike" cap="none" normalizeH="0" baseline="0" dirty="0">
                          <a:ln>
                            <a:noFill/>
                          </a:ln>
                          <a:solidFill>
                            <a:srgbClr val="309AC2"/>
                          </a:solidFill>
                          <a:effectLst/>
                          <a:latin typeface="Assistant" panose="00000500000000000000" pitchFamily="2" charset="-79"/>
                          <a:cs typeface="Assistant" panose="00000500000000000000" pitchFamily="2" charset="-79"/>
                        </a:rPr>
                        <a:t>עד 250,000 $ </a:t>
                      </a:r>
                      <a:br>
                        <a:rPr kumimoji="0" lang="en-US" altLang="he-IL" sz="1600" b="1" u="none" strike="noStrike" cap="none" normalizeH="0" baseline="0" dirty="0">
                          <a:ln>
                            <a:noFill/>
                          </a:ln>
                          <a:solidFill>
                            <a:srgbClr val="309AC2"/>
                          </a:solidFill>
                          <a:effectLst/>
                          <a:latin typeface="Assistant" panose="00000500000000000000" pitchFamily="2" charset="-79"/>
                          <a:cs typeface="Assistant" panose="00000500000000000000" pitchFamily="2" charset="-79"/>
                        </a:rPr>
                      </a:br>
                      <a:r>
                        <a:rPr kumimoji="0" lang="he-IL" altLang="he-IL" sz="1600" b="0" u="none" strike="noStrike" cap="none" normalizeH="0" baseline="0" dirty="0">
                          <a:ln>
                            <a:noFill/>
                          </a:ln>
                          <a:effectLst/>
                          <a:latin typeface="Assistant" panose="00000500000000000000" pitchFamily="2" charset="-79"/>
                          <a:cs typeface="Assistant" panose="00000500000000000000" pitchFamily="2" charset="-79"/>
                        </a:rPr>
                        <a:t>+ אם לא ניתן לבצע את ההשתלה בארץ ואין טיפול חלופי + נשקפת סכנה מידית לחיי המבוטח</a:t>
                      </a:r>
                      <a:endParaRPr kumimoji="0" lang="en-US" altLang="he-IL" sz="1600" b="0" i="0" u="none" strike="noStrike" cap="none" normalizeH="0" baseline="0" dirty="0">
                        <a:ln>
                          <a:noFill/>
                        </a:ln>
                        <a:solidFill>
                          <a:schemeClr val="tx1"/>
                        </a:solidFill>
                        <a:effectLst/>
                        <a:latin typeface="Assistant" panose="00000500000000000000" pitchFamily="2" charset="-79"/>
                        <a:cs typeface="Assistant" panose="00000500000000000000" pitchFamily="2" charset="-79"/>
                      </a:endParaRPr>
                    </a:p>
                  </a:txBody>
                  <a:tcPr marT="41564" marB="41564" horzOverflow="overflow">
                    <a:lnL w="3175" cap="flat" cmpd="sng" algn="ctr">
                      <a:solidFill>
                        <a:srgbClr val="83C6E1"/>
                      </a:solidFill>
                      <a:prstDash val="solid"/>
                      <a:round/>
                      <a:headEnd type="none" w="med" len="med"/>
                      <a:tailEnd type="none" w="med" len="med"/>
                    </a:lnL>
                    <a:lnR w="6350" cap="flat" cmpd="sng" algn="ctr">
                      <a:solidFill>
                        <a:schemeClr val="bg1"/>
                      </a:solidFill>
                      <a:prstDash val="solid"/>
                      <a:round/>
                      <a:headEnd type="none" w="med" len="med"/>
                      <a:tailEnd type="none" w="med" len="med"/>
                    </a:lnR>
                    <a:lnB w="3175" cap="flat" cmpd="sng" algn="ctr">
                      <a:solidFill>
                        <a:srgbClr val="83C6E1"/>
                      </a:solidFill>
                      <a:prstDash val="solid"/>
                      <a:round/>
                      <a:headEnd type="none" w="med" len="med"/>
                      <a:tailEnd type="none" w="med" len="med"/>
                    </a:lnB>
                    <a:solidFill>
                      <a:schemeClr val="bg1"/>
                    </a:solidFill>
                  </a:tcPr>
                </a:tc>
                <a:tc>
                  <a:txBody>
                    <a:bodyPr/>
                    <a:lstStyle>
                      <a:lvl1pPr eaLnBrk="0" hangingPunct="0">
                        <a:spcBef>
                          <a:spcPct val="20000"/>
                        </a:spcBef>
                        <a:buClr>
                          <a:schemeClr val="hlink"/>
                        </a:buClr>
                        <a:defRPr sz="2800">
                          <a:solidFill>
                            <a:schemeClr val="tx1"/>
                          </a:solidFill>
                          <a:latin typeface="Garamond" pitchFamily="18" charset="0"/>
                          <a:cs typeface="Arial" pitchFamily="34" charset="0"/>
                        </a:defRPr>
                      </a:lvl1pPr>
                      <a:lvl2pPr marL="742950" indent="-285750" eaLnBrk="0" hangingPunct="0">
                        <a:spcBef>
                          <a:spcPct val="20000"/>
                        </a:spcBef>
                        <a:defRPr sz="2400">
                          <a:solidFill>
                            <a:schemeClr val="tx1"/>
                          </a:solidFill>
                          <a:latin typeface="Garamond" pitchFamily="18" charset="0"/>
                          <a:cs typeface="Arial" pitchFamily="34" charset="0"/>
                        </a:defRPr>
                      </a:lvl2pPr>
                      <a:lvl3pPr marL="1143000" indent="-228600" eaLnBrk="0" hangingPunct="0">
                        <a:spcBef>
                          <a:spcPct val="20000"/>
                        </a:spcBef>
                        <a:buClr>
                          <a:schemeClr val="tx2"/>
                        </a:buClr>
                        <a:defRPr sz="2000">
                          <a:solidFill>
                            <a:schemeClr val="tx1"/>
                          </a:solidFill>
                          <a:latin typeface="Garamond" pitchFamily="18" charset="0"/>
                          <a:cs typeface="Arial" pitchFamily="34" charset="0"/>
                        </a:defRPr>
                      </a:lvl3pPr>
                      <a:lvl4pPr marL="1600200" indent="-228600" eaLnBrk="0" hangingPunct="0">
                        <a:spcBef>
                          <a:spcPct val="20000"/>
                        </a:spcBef>
                        <a:defRPr>
                          <a:solidFill>
                            <a:schemeClr val="tx1"/>
                          </a:solidFill>
                          <a:latin typeface="Garamond" pitchFamily="18" charset="0"/>
                          <a:cs typeface="Arial" pitchFamily="34" charset="0"/>
                        </a:defRPr>
                      </a:lvl4pPr>
                      <a:lvl5pPr marL="2057400" indent="-228600" eaLnBrk="0" hangingPunct="0">
                        <a:spcBef>
                          <a:spcPct val="20000"/>
                        </a:spcBef>
                        <a:buClr>
                          <a:schemeClr val="folHlink"/>
                        </a:buClr>
                        <a:defRPr>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altLang="he-IL" sz="1600" b="0" u="none" strike="noStrike" cap="none" normalizeH="0" baseline="0" dirty="0">
                          <a:ln>
                            <a:noFill/>
                          </a:ln>
                          <a:effectLst/>
                          <a:latin typeface="Assistant" panose="00000500000000000000" pitchFamily="2" charset="-79"/>
                          <a:cs typeface="Assistant" panose="00000500000000000000" pitchFamily="2" charset="-79"/>
                        </a:rPr>
                        <a:t>תוספת כיסוי בסך</a:t>
                      </a:r>
                      <a:br>
                        <a:rPr kumimoji="0" lang="en-US" altLang="he-IL" sz="1600" b="0" u="none" strike="noStrike" cap="none" normalizeH="0" baseline="0" dirty="0">
                          <a:ln>
                            <a:noFill/>
                          </a:ln>
                          <a:effectLst/>
                          <a:latin typeface="Assistant" panose="00000500000000000000" pitchFamily="2" charset="-79"/>
                          <a:cs typeface="Assistant" panose="00000500000000000000" pitchFamily="2" charset="-79"/>
                        </a:rPr>
                      </a:br>
                      <a:r>
                        <a:rPr kumimoji="0" lang="he-IL" altLang="he-IL" sz="1600" b="1" u="none" strike="noStrike" cap="none" normalizeH="0" baseline="0" dirty="0">
                          <a:ln>
                            <a:noFill/>
                          </a:ln>
                          <a:solidFill>
                            <a:schemeClr val="bg1"/>
                          </a:solidFill>
                          <a:effectLst/>
                          <a:latin typeface="Assistant" panose="00000500000000000000" pitchFamily="2" charset="-79"/>
                          <a:cs typeface="Assistant" panose="00000500000000000000" pitchFamily="2" charset="-79"/>
                        </a:rPr>
                        <a:t>15 מיליון$ </a:t>
                      </a:r>
                      <a:r>
                        <a:rPr kumimoji="0" lang="he-IL" altLang="he-IL" sz="1600" b="0" u="none" strike="noStrike" cap="none" normalizeH="0" baseline="0" dirty="0">
                          <a:ln>
                            <a:noFill/>
                          </a:ln>
                          <a:effectLst/>
                          <a:latin typeface="Assistant" panose="00000500000000000000" pitchFamily="2" charset="-79"/>
                          <a:cs typeface="Assistant" panose="00000500000000000000" pitchFamily="2" charset="-79"/>
                        </a:rPr>
                        <a:t>למבוטח –</a:t>
                      </a:r>
                      <a:br>
                        <a:rPr kumimoji="0" lang="en-US" altLang="he-IL" sz="1600" b="0" u="none" strike="noStrike" cap="none" normalizeH="0" baseline="0" dirty="0">
                          <a:ln>
                            <a:noFill/>
                          </a:ln>
                          <a:effectLst/>
                          <a:latin typeface="Assistant" panose="00000500000000000000" pitchFamily="2" charset="-79"/>
                          <a:cs typeface="Assistant" panose="00000500000000000000" pitchFamily="2" charset="-79"/>
                        </a:rPr>
                      </a:br>
                      <a:r>
                        <a:rPr kumimoji="0" lang="he-IL" altLang="he-IL" sz="1600" b="0" u="none" strike="noStrike" cap="none" normalizeH="0" baseline="0" dirty="0">
                          <a:ln>
                            <a:noFill/>
                          </a:ln>
                          <a:effectLst/>
                          <a:latin typeface="Assistant" panose="00000500000000000000" pitchFamily="2" charset="-79"/>
                          <a:cs typeface="Assistant" panose="00000500000000000000" pitchFamily="2" charset="-79"/>
                        </a:rPr>
                        <a:t>אבל רק אם נמצא זכאי עפ"י חוק הבריאות</a:t>
                      </a:r>
                      <a:endParaRPr kumimoji="0" lang="en-US" altLang="he-IL" sz="1600" b="0" i="0" u="none" strike="noStrike" cap="none" normalizeH="0" baseline="0" dirty="0">
                        <a:ln>
                          <a:noFill/>
                        </a:ln>
                        <a:solidFill>
                          <a:schemeClr val="tx1"/>
                        </a:solidFill>
                        <a:effectLst/>
                        <a:latin typeface="Assistant" panose="00000500000000000000" pitchFamily="2" charset="-79"/>
                        <a:cs typeface="Assistant" panose="00000500000000000000" pitchFamily="2" charset="-79"/>
                      </a:endParaRPr>
                    </a:p>
                  </a:txBody>
                  <a:tcPr marT="41564" marB="41564"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3C6E1"/>
                    </a:solidFill>
                  </a:tcPr>
                </a:tc>
                <a:tc>
                  <a:txBody>
                    <a:bodyPr/>
                    <a:lstStyle>
                      <a:lvl1pPr eaLnBrk="0" hangingPunct="0">
                        <a:spcBef>
                          <a:spcPct val="20000"/>
                        </a:spcBef>
                        <a:buClr>
                          <a:schemeClr val="hlink"/>
                        </a:buClr>
                        <a:defRPr sz="2800">
                          <a:solidFill>
                            <a:schemeClr val="tx1"/>
                          </a:solidFill>
                          <a:latin typeface="Garamond" pitchFamily="18" charset="0"/>
                          <a:cs typeface="Arial" pitchFamily="34" charset="0"/>
                        </a:defRPr>
                      </a:lvl1pPr>
                      <a:lvl2pPr marL="742950" indent="-285750" eaLnBrk="0" hangingPunct="0">
                        <a:spcBef>
                          <a:spcPct val="20000"/>
                        </a:spcBef>
                        <a:defRPr sz="2400">
                          <a:solidFill>
                            <a:schemeClr val="tx1"/>
                          </a:solidFill>
                          <a:latin typeface="Garamond" pitchFamily="18" charset="0"/>
                          <a:cs typeface="Arial" pitchFamily="34" charset="0"/>
                        </a:defRPr>
                      </a:lvl2pPr>
                      <a:lvl3pPr marL="1143000" indent="-228600" eaLnBrk="0" hangingPunct="0">
                        <a:spcBef>
                          <a:spcPct val="20000"/>
                        </a:spcBef>
                        <a:buClr>
                          <a:schemeClr val="tx2"/>
                        </a:buClr>
                        <a:defRPr sz="2000">
                          <a:solidFill>
                            <a:schemeClr val="tx1"/>
                          </a:solidFill>
                          <a:latin typeface="Garamond" pitchFamily="18" charset="0"/>
                          <a:cs typeface="Arial" pitchFamily="34" charset="0"/>
                        </a:defRPr>
                      </a:lvl3pPr>
                      <a:lvl4pPr marL="1600200" indent="-228600" eaLnBrk="0" hangingPunct="0">
                        <a:spcBef>
                          <a:spcPct val="20000"/>
                        </a:spcBef>
                        <a:defRPr>
                          <a:solidFill>
                            <a:schemeClr val="tx1"/>
                          </a:solidFill>
                          <a:latin typeface="Garamond" pitchFamily="18" charset="0"/>
                          <a:cs typeface="Arial" pitchFamily="34" charset="0"/>
                        </a:defRPr>
                      </a:lvl4pPr>
                      <a:lvl5pPr marL="2057400" indent="-228600" eaLnBrk="0" hangingPunct="0">
                        <a:spcBef>
                          <a:spcPct val="20000"/>
                        </a:spcBef>
                        <a:buClr>
                          <a:schemeClr val="folHlink"/>
                        </a:buClr>
                        <a:defRPr>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altLang="he-IL" sz="1600" b="0" u="none" strike="noStrike" cap="none" normalizeH="0" baseline="0" dirty="0">
                          <a:ln>
                            <a:noFill/>
                          </a:ln>
                          <a:effectLst/>
                          <a:latin typeface="Assistant" panose="00000500000000000000" pitchFamily="2" charset="-79"/>
                          <a:cs typeface="Assistant" panose="00000500000000000000" pitchFamily="2" charset="-79"/>
                        </a:rPr>
                        <a:t>קביעת הצורך להשתלה ע"י רופא מומחה מטעם המבוטח! </a:t>
                      </a:r>
                    </a:p>
                    <a:p>
                      <a:pPr marL="0" marR="0" lvl="0" indent="0" algn="r" defTabSz="914400" rtl="1" eaLnBrk="1" fontAlgn="base" latinLnBrk="0" hangingPunct="1">
                        <a:lnSpc>
                          <a:spcPct val="100000"/>
                        </a:lnSpc>
                        <a:spcBef>
                          <a:spcPct val="20000"/>
                        </a:spcBef>
                        <a:spcAft>
                          <a:spcPct val="0"/>
                        </a:spcAft>
                        <a:buClr>
                          <a:srgbClr val="43A1C3"/>
                        </a:buClr>
                        <a:buSzTx/>
                        <a:buFontTx/>
                        <a:buChar char="•"/>
                        <a:tabLst/>
                      </a:pPr>
                      <a:r>
                        <a:rPr kumimoji="0" lang="he-IL" altLang="he-IL" sz="1600" b="0" u="none" strike="noStrike" cap="none" normalizeH="0" baseline="0" dirty="0">
                          <a:ln>
                            <a:noFill/>
                          </a:ln>
                          <a:effectLst/>
                          <a:latin typeface="Assistant" panose="00000500000000000000" pitchFamily="2" charset="-79"/>
                          <a:cs typeface="Assistant" panose="00000500000000000000" pitchFamily="2" charset="-79"/>
                        </a:rPr>
                        <a:t> כיסוי מלא, או</a:t>
                      </a:r>
                    </a:p>
                    <a:p>
                      <a:pPr marL="0" marR="0" lvl="0" indent="0" algn="r" defTabSz="914400" rtl="1" eaLnBrk="1" fontAlgn="base" latinLnBrk="0" hangingPunct="1">
                        <a:lnSpc>
                          <a:spcPct val="100000"/>
                        </a:lnSpc>
                        <a:spcBef>
                          <a:spcPct val="20000"/>
                        </a:spcBef>
                        <a:spcAft>
                          <a:spcPct val="0"/>
                        </a:spcAft>
                        <a:buClr>
                          <a:srgbClr val="43A1C3"/>
                        </a:buClr>
                        <a:buSzTx/>
                        <a:buFontTx/>
                        <a:buChar char="•"/>
                        <a:tabLst/>
                      </a:pPr>
                      <a:r>
                        <a:rPr kumimoji="0" lang="he-IL" altLang="he-IL" sz="1600" b="0" u="none" strike="noStrike" cap="none" normalizeH="0" baseline="0" dirty="0">
                          <a:ln>
                            <a:noFill/>
                          </a:ln>
                          <a:effectLst/>
                          <a:latin typeface="Assistant" panose="00000500000000000000" pitchFamily="2" charset="-79"/>
                          <a:cs typeface="Assistant" panose="00000500000000000000" pitchFamily="2" charset="-79"/>
                        </a:rPr>
                        <a:t> כיסוי עד </a:t>
                      </a:r>
                      <a:r>
                        <a:rPr kumimoji="0" lang="he-IL" altLang="he-IL" sz="1600" b="1" u="none" strike="noStrike" cap="none" normalizeH="0" baseline="0" dirty="0">
                          <a:ln>
                            <a:noFill/>
                          </a:ln>
                          <a:solidFill>
                            <a:srgbClr val="309AC2"/>
                          </a:solidFill>
                          <a:effectLst/>
                          <a:latin typeface="Assistant" panose="00000500000000000000" pitchFamily="2" charset="-79"/>
                          <a:cs typeface="Assistant" panose="00000500000000000000" pitchFamily="2" charset="-79"/>
                        </a:rPr>
                        <a:t>5,000,000 מיליון ₪ </a:t>
                      </a:r>
                      <a:r>
                        <a:rPr kumimoji="0" lang="he-IL" altLang="he-IL" sz="1600" b="0" u="none" strike="noStrike" cap="none" normalizeH="0" baseline="0" dirty="0">
                          <a:ln>
                            <a:noFill/>
                          </a:ln>
                          <a:effectLst/>
                          <a:latin typeface="Assistant" panose="00000500000000000000" pitchFamily="2" charset="-79"/>
                          <a:cs typeface="Assistant" panose="00000500000000000000" pitchFamily="2" charset="-79"/>
                        </a:rPr>
                        <a:t>או </a:t>
                      </a:r>
                    </a:p>
                    <a:p>
                      <a:pPr marL="0" marR="0" lvl="0" indent="0" algn="r" defTabSz="914400" rtl="1" eaLnBrk="1" fontAlgn="base" latinLnBrk="0" hangingPunct="1">
                        <a:lnSpc>
                          <a:spcPct val="100000"/>
                        </a:lnSpc>
                        <a:spcBef>
                          <a:spcPct val="20000"/>
                        </a:spcBef>
                        <a:spcAft>
                          <a:spcPct val="0"/>
                        </a:spcAft>
                        <a:buClr>
                          <a:srgbClr val="43A1C3"/>
                        </a:buClr>
                        <a:buSzTx/>
                        <a:buFontTx/>
                        <a:buChar char="•"/>
                        <a:tabLst/>
                      </a:pPr>
                      <a:r>
                        <a:rPr kumimoji="0" lang="he-IL" altLang="he-IL" sz="1600" b="0" u="none" strike="noStrike" cap="none" normalizeH="0" baseline="0" dirty="0">
                          <a:ln>
                            <a:noFill/>
                          </a:ln>
                          <a:effectLst/>
                          <a:latin typeface="Assistant" panose="00000500000000000000" pitchFamily="2" charset="-79"/>
                          <a:cs typeface="Assistant" panose="00000500000000000000" pitchFamily="2" charset="-79"/>
                        </a:rPr>
                        <a:t> פיצוי לפני ההשתלה בסך </a:t>
                      </a:r>
                      <a:r>
                        <a:rPr kumimoji="0" lang="he-IL" altLang="he-IL" sz="1600" b="1" u="none" strike="noStrike" cap="none" normalizeH="0" baseline="0" dirty="0">
                          <a:ln>
                            <a:noFill/>
                          </a:ln>
                          <a:solidFill>
                            <a:srgbClr val="309AC2"/>
                          </a:solidFill>
                          <a:effectLst/>
                          <a:latin typeface="Assistant" panose="00000500000000000000" pitchFamily="2" charset="-79"/>
                          <a:cs typeface="Assistant" panose="00000500000000000000" pitchFamily="2" charset="-79"/>
                        </a:rPr>
                        <a:t>400,000 ₪</a:t>
                      </a:r>
                    </a:p>
                    <a:p>
                      <a:pPr marL="0" marR="0" lvl="0" indent="0" algn="r" defTabSz="914400" rtl="1" eaLnBrk="1" fontAlgn="base" latinLnBrk="0" hangingPunct="1">
                        <a:lnSpc>
                          <a:spcPct val="100000"/>
                        </a:lnSpc>
                        <a:spcBef>
                          <a:spcPct val="20000"/>
                        </a:spcBef>
                        <a:spcAft>
                          <a:spcPct val="0"/>
                        </a:spcAft>
                        <a:buClr>
                          <a:srgbClr val="43A1C3"/>
                        </a:buClr>
                        <a:buSzTx/>
                        <a:buFontTx/>
                        <a:buChar char="•"/>
                        <a:tabLst/>
                        <a:defRPr/>
                      </a:pPr>
                      <a:r>
                        <a:rPr kumimoji="0" lang="he-IL" altLang="he-IL" sz="1600" b="0" u="none" strike="noStrike" cap="none" normalizeH="0" baseline="0" dirty="0">
                          <a:ln>
                            <a:noFill/>
                          </a:ln>
                          <a:effectLst/>
                          <a:latin typeface="Assistant" panose="00000500000000000000" pitchFamily="2" charset="-79"/>
                          <a:cs typeface="Assistant" panose="00000500000000000000" pitchFamily="2" charset="-79"/>
                        </a:rPr>
                        <a:t>פיצוי לאחר ההשתלה בסך </a:t>
                      </a:r>
                      <a:r>
                        <a:rPr kumimoji="0" lang="he-IL" altLang="he-IL" sz="1600" b="1" u="none" strike="noStrike" cap="none" normalizeH="0" baseline="0" dirty="0">
                          <a:ln>
                            <a:noFill/>
                          </a:ln>
                          <a:solidFill>
                            <a:srgbClr val="309AC2"/>
                          </a:solidFill>
                          <a:effectLst/>
                          <a:latin typeface="Assistant" panose="00000500000000000000" pitchFamily="2" charset="-79"/>
                          <a:cs typeface="Assistant" panose="00000500000000000000" pitchFamily="2" charset="-79"/>
                        </a:rPr>
                        <a:t>350,000 ₪</a:t>
                      </a:r>
                    </a:p>
                    <a:p>
                      <a:pPr marL="0" marR="0" lvl="0" indent="0" algn="r" defTabSz="914400" rtl="1" eaLnBrk="1" fontAlgn="base" latinLnBrk="0" hangingPunct="1">
                        <a:lnSpc>
                          <a:spcPct val="100000"/>
                        </a:lnSpc>
                        <a:spcBef>
                          <a:spcPct val="20000"/>
                        </a:spcBef>
                        <a:spcAft>
                          <a:spcPct val="0"/>
                        </a:spcAft>
                        <a:buClr>
                          <a:srgbClr val="43A1C3"/>
                        </a:buClr>
                        <a:buSzTx/>
                        <a:buFontTx/>
                        <a:buChar char="•"/>
                        <a:tabLst/>
                      </a:pPr>
                      <a:endParaRPr kumimoji="0" lang="en-US" altLang="he-IL" sz="1600" b="1" i="0" u="none" strike="noStrike" cap="none" normalizeH="0" baseline="0" dirty="0">
                        <a:ln>
                          <a:noFill/>
                        </a:ln>
                        <a:solidFill>
                          <a:srgbClr val="309AC2"/>
                        </a:solidFill>
                        <a:effectLst/>
                        <a:latin typeface="Assistant" panose="00000500000000000000" pitchFamily="2" charset="-79"/>
                        <a:cs typeface="Assistant" panose="00000500000000000000" pitchFamily="2" charset="-79"/>
                      </a:endParaRPr>
                    </a:p>
                  </a:txBody>
                  <a:tcPr marT="41564" marB="41564" horzOverflow="overflow">
                    <a:lnL w="6350" cap="flat" cmpd="sng" algn="ctr">
                      <a:solidFill>
                        <a:schemeClr val="bg1"/>
                      </a:solidFill>
                      <a:prstDash val="solid"/>
                      <a:round/>
                      <a:headEnd type="none" w="med" len="med"/>
                      <a:tailEnd type="none" w="med" len="med"/>
                    </a:lnL>
                    <a:lnB w="3175" cap="flat" cmpd="sng" algn="ctr">
                      <a:solidFill>
                        <a:srgbClr val="83C6E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38597">
                <a:tc>
                  <a:txBody>
                    <a:bodyPr/>
                    <a:lstStyle>
                      <a:lvl1pPr eaLnBrk="0" hangingPunct="0">
                        <a:spcBef>
                          <a:spcPct val="20000"/>
                        </a:spcBef>
                        <a:buClr>
                          <a:schemeClr val="hlink"/>
                        </a:buClr>
                        <a:defRPr sz="2800">
                          <a:solidFill>
                            <a:schemeClr val="tx1"/>
                          </a:solidFill>
                          <a:latin typeface="Garamond" pitchFamily="18" charset="0"/>
                          <a:cs typeface="Arial" pitchFamily="34" charset="0"/>
                        </a:defRPr>
                      </a:lvl1pPr>
                      <a:lvl2pPr marL="742950" indent="-285750" eaLnBrk="0" hangingPunct="0">
                        <a:spcBef>
                          <a:spcPct val="20000"/>
                        </a:spcBef>
                        <a:defRPr sz="2400">
                          <a:solidFill>
                            <a:schemeClr val="tx1"/>
                          </a:solidFill>
                          <a:latin typeface="Garamond" pitchFamily="18" charset="0"/>
                          <a:cs typeface="Arial" pitchFamily="34" charset="0"/>
                        </a:defRPr>
                      </a:lvl2pPr>
                      <a:lvl3pPr marL="1143000" indent="-228600" eaLnBrk="0" hangingPunct="0">
                        <a:spcBef>
                          <a:spcPct val="20000"/>
                        </a:spcBef>
                        <a:buClr>
                          <a:schemeClr val="tx2"/>
                        </a:buClr>
                        <a:defRPr sz="2000">
                          <a:solidFill>
                            <a:schemeClr val="tx1"/>
                          </a:solidFill>
                          <a:latin typeface="Garamond" pitchFamily="18" charset="0"/>
                          <a:cs typeface="Arial" pitchFamily="34" charset="0"/>
                        </a:defRPr>
                      </a:lvl3pPr>
                      <a:lvl4pPr marL="1600200" indent="-228600" eaLnBrk="0" hangingPunct="0">
                        <a:spcBef>
                          <a:spcPct val="20000"/>
                        </a:spcBef>
                        <a:defRPr>
                          <a:solidFill>
                            <a:schemeClr val="tx1"/>
                          </a:solidFill>
                          <a:latin typeface="Garamond" pitchFamily="18" charset="0"/>
                          <a:cs typeface="Arial" pitchFamily="34" charset="0"/>
                        </a:defRPr>
                      </a:lvl4pPr>
                      <a:lvl5pPr marL="2057400" indent="-228600" eaLnBrk="0" hangingPunct="0">
                        <a:spcBef>
                          <a:spcPct val="20000"/>
                        </a:spcBef>
                        <a:buClr>
                          <a:schemeClr val="folHlink"/>
                        </a:buClr>
                        <a:defRPr>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altLang="he-IL" sz="1700" b="1" u="none" strike="noStrike" cap="none" normalizeH="0" baseline="0" dirty="0">
                          <a:ln>
                            <a:noFill/>
                          </a:ln>
                          <a:effectLst/>
                          <a:latin typeface="Assistant" panose="00000500000000000000" pitchFamily="2" charset="-79"/>
                          <a:cs typeface="Assistant" panose="00000500000000000000" pitchFamily="2" charset="-79"/>
                        </a:rPr>
                        <a:t>ניתוחים וטיפולים מיוחדים בחו"ל</a:t>
                      </a:r>
                      <a:endParaRPr kumimoji="0" lang="en-US" altLang="he-IL" sz="1700" b="1" i="0" u="none" strike="noStrike" cap="none" normalizeH="0" baseline="0" dirty="0">
                        <a:ln>
                          <a:noFill/>
                        </a:ln>
                        <a:solidFill>
                          <a:srgbClr val="FFFF00"/>
                        </a:solidFill>
                        <a:effectLst/>
                        <a:latin typeface="Assistant" panose="00000500000000000000" pitchFamily="2" charset="-79"/>
                        <a:cs typeface="Assistant" panose="00000500000000000000" pitchFamily="2" charset="-79"/>
                      </a:endParaRPr>
                    </a:p>
                  </a:txBody>
                  <a:tcPr marT="41564" marB="41564" horzOverflow="overflow">
                    <a:lnR w="3175" cap="flat" cmpd="sng" algn="ctr">
                      <a:solidFill>
                        <a:srgbClr val="83C6E1"/>
                      </a:solidFill>
                      <a:prstDash val="solid"/>
                      <a:round/>
                      <a:headEnd type="none" w="med" len="med"/>
                      <a:tailEnd type="none" w="med" len="med"/>
                    </a:lnR>
                    <a:lnT w="3175" cap="flat" cmpd="sng" algn="ctr">
                      <a:solidFill>
                        <a:srgbClr val="83C6E1"/>
                      </a:solidFill>
                      <a:prstDash val="solid"/>
                      <a:round/>
                      <a:headEnd type="none" w="med" len="med"/>
                      <a:tailEnd type="none" w="med" len="med"/>
                    </a:lnT>
                    <a:solidFill>
                      <a:schemeClr val="bg1"/>
                    </a:solidFill>
                  </a:tcPr>
                </a:tc>
                <a:tc>
                  <a:txBody>
                    <a:bodyPr/>
                    <a:lstStyle>
                      <a:lvl1pPr eaLnBrk="0" hangingPunct="0">
                        <a:spcBef>
                          <a:spcPct val="20000"/>
                        </a:spcBef>
                        <a:buClr>
                          <a:schemeClr val="hlink"/>
                        </a:buClr>
                        <a:defRPr sz="2800">
                          <a:solidFill>
                            <a:schemeClr val="tx1"/>
                          </a:solidFill>
                          <a:latin typeface="Garamond" pitchFamily="18" charset="0"/>
                          <a:cs typeface="Arial" pitchFamily="34" charset="0"/>
                        </a:defRPr>
                      </a:lvl1pPr>
                      <a:lvl2pPr marL="742950" indent="-285750" eaLnBrk="0" hangingPunct="0">
                        <a:spcBef>
                          <a:spcPct val="20000"/>
                        </a:spcBef>
                        <a:defRPr sz="2400">
                          <a:solidFill>
                            <a:schemeClr val="tx1"/>
                          </a:solidFill>
                          <a:latin typeface="Garamond" pitchFamily="18" charset="0"/>
                          <a:cs typeface="Arial" pitchFamily="34" charset="0"/>
                        </a:defRPr>
                      </a:lvl2pPr>
                      <a:lvl3pPr marL="1143000" indent="-228600" eaLnBrk="0" hangingPunct="0">
                        <a:spcBef>
                          <a:spcPct val="20000"/>
                        </a:spcBef>
                        <a:buClr>
                          <a:schemeClr val="tx2"/>
                        </a:buClr>
                        <a:defRPr sz="2000">
                          <a:solidFill>
                            <a:schemeClr val="tx1"/>
                          </a:solidFill>
                          <a:latin typeface="Garamond" pitchFamily="18" charset="0"/>
                          <a:cs typeface="Arial" pitchFamily="34" charset="0"/>
                        </a:defRPr>
                      </a:lvl3pPr>
                      <a:lvl4pPr marL="1600200" indent="-228600" eaLnBrk="0" hangingPunct="0">
                        <a:spcBef>
                          <a:spcPct val="20000"/>
                        </a:spcBef>
                        <a:defRPr>
                          <a:solidFill>
                            <a:schemeClr val="tx1"/>
                          </a:solidFill>
                          <a:latin typeface="Garamond" pitchFamily="18" charset="0"/>
                          <a:cs typeface="Arial" pitchFamily="34" charset="0"/>
                        </a:defRPr>
                      </a:lvl4pPr>
                      <a:lvl5pPr marL="2057400" indent="-228600" eaLnBrk="0" hangingPunct="0">
                        <a:spcBef>
                          <a:spcPct val="20000"/>
                        </a:spcBef>
                        <a:buClr>
                          <a:schemeClr val="folHlink"/>
                        </a:buClr>
                        <a:defRPr>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altLang="he-IL" sz="1600" b="0" u="none" strike="noStrike" cap="none" normalizeH="0" baseline="0" dirty="0">
                          <a:ln>
                            <a:noFill/>
                          </a:ln>
                          <a:effectLst/>
                          <a:latin typeface="Assistant" panose="00000500000000000000" pitchFamily="2" charset="-79"/>
                          <a:cs typeface="Assistant" panose="00000500000000000000" pitchFamily="2" charset="-79"/>
                        </a:rPr>
                        <a:t>כנ"ל</a:t>
                      </a:r>
                      <a:endParaRPr kumimoji="0" lang="en-US" altLang="he-IL" sz="1600" b="0" i="0" u="none" strike="noStrike" cap="none" normalizeH="0" baseline="0" dirty="0">
                        <a:ln>
                          <a:noFill/>
                        </a:ln>
                        <a:solidFill>
                          <a:schemeClr val="tx1"/>
                        </a:solidFill>
                        <a:effectLst/>
                        <a:latin typeface="Assistant" panose="00000500000000000000" pitchFamily="2" charset="-79"/>
                        <a:cs typeface="Assistant" panose="00000500000000000000" pitchFamily="2" charset="-79"/>
                      </a:endParaRPr>
                    </a:p>
                  </a:txBody>
                  <a:tcPr marT="41564" marB="41564" horzOverflow="overflow">
                    <a:lnL w="3175" cap="flat" cmpd="sng" algn="ctr">
                      <a:solidFill>
                        <a:srgbClr val="83C6E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rgbClr val="83C6E1"/>
                      </a:solidFill>
                      <a:prstDash val="solid"/>
                      <a:round/>
                      <a:headEnd type="none" w="med" len="med"/>
                      <a:tailEnd type="none" w="med" len="med"/>
                    </a:lnT>
                    <a:solidFill>
                      <a:schemeClr val="bg1"/>
                    </a:solidFill>
                  </a:tcPr>
                </a:tc>
                <a:tc>
                  <a:txBody>
                    <a:bodyPr/>
                    <a:lstStyle>
                      <a:lvl1pPr eaLnBrk="0" hangingPunct="0">
                        <a:spcBef>
                          <a:spcPct val="20000"/>
                        </a:spcBef>
                        <a:buClr>
                          <a:schemeClr val="hlink"/>
                        </a:buClr>
                        <a:defRPr sz="2800">
                          <a:solidFill>
                            <a:schemeClr val="tx1"/>
                          </a:solidFill>
                          <a:latin typeface="Garamond" pitchFamily="18" charset="0"/>
                          <a:cs typeface="Arial" pitchFamily="34" charset="0"/>
                        </a:defRPr>
                      </a:lvl1pPr>
                      <a:lvl2pPr marL="742950" indent="-285750" eaLnBrk="0" hangingPunct="0">
                        <a:spcBef>
                          <a:spcPct val="20000"/>
                        </a:spcBef>
                        <a:defRPr sz="2400">
                          <a:solidFill>
                            <a:schemeClr val="tx1"/>
                          </a:solidFill>
                          <a:latin typeface="Garamond" pitchFamily="18" charset="0"/>
                          <a:cs typeface="Arial" pitchFamily="34" charset="0"/>
                        </a:defRPr>
                      </a:lvl2pPr>
                      <a:lvl3pPr marL="1143000" indent="-228600" eaLnBrk="0" hangingPunct="0">
                        <a:spcBef>
                          <a:spcPct val="20000"/>
                        </a:spcBef>
                        <a:buClr>
                          <a:schemeClr val="tx2"/>
                        </a:buClr>
                        <a:defRPr sz="2000">
                          <a:solidFill>
                            <a:schemeClr val="tx1"/>
                          </a:solidFill>
                          <a:latin typeface="Garamond" pitchFamily="18" charset="0"/>
                          <a:cs typeface="Arial" pitchFamily="34" charset="0"/>
                        </a:defRPr>
                      </a:lvl3pPr>
                      <a:lvl4pPr marL="1600200" indent="-228600" eaLnBrk="0" hangingPunct="0">
                        <a:spcBef>
                          <a:spcPct val="20000"/>
                        </a:spcBef>
                        <a:defRPr>
                          <a:solidFill>
                            <a:schemeClr val="tx1"/>
                          </a:solidFill>
                          <a:latin typeface="Garamond" pitchFamily="18" charset="0"/>
                          <a:cs typeface="Arial" pitchFamily="34" charset="0"/>
                        </a:defRPr>
                      </a:lvl4pPr>
                      <a:lvl5pPr marL="2057400" indent="-228600" eaLnBrk="0" hangingPunct="0">
                        <a:spcBef>
                          <a:spcPct val="20000"/>
                        </a:spcBef>
                        <a:buClr>
                          <a:schemeClr val="folHlink"/>
                        </a:buClr>
                        <a:defRPr>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defRPr/>
                      </a:pPr>
                      <a:r>
                        <a:rPr kumimoji="0" lang="he-IL" altLang="he-IL" sz="1600" b="0" u="none" strike="noStrike" cap="none" normalizeH="0" baseline="0" dirty="0">
                          <a:ln>
                            <a:noFill/>
                          </a:ln>
                          <a:effectLst/>
                          <a:latin typeface="Assistant" panose="00000500000000000000" pitchFamily="2" charset="-79"/>
                          <a:cs typeface="Assistant" panose="00000500000000000000" pitchFamily="2" charset="-79"/>
                        </a:rPr>
                        <a:t>תוספת כיסוי בסך</a:t>
                      </a:r>
                      <a:br>
                        <a:rPr kumimoji="0" lang="en-US" altLang="he-IL" sz="1600" b="0" u="none" strike="noStrike" cap="none" normalizeH="0" baseline="0" dirty="0">
                          <a:ln>
                            <a:noFill/>
                          </a:ln>
                          <a:effectLst/>
                          <a:latin typeface="Assistant" panose="00000500000000000000" pitchFamily="2" charset="-79"/>
                          <a:cs typeface="Assistant" panose="00000500000000000000" pitchFamily="2" charset="-79"/>
                        </a:rPr>
                      </a:br>
                      <a:r>
                        <a:rPr kumimoji="0" lang="he-IL" altLang="he-IL" sz="1600" b="1" u="none" strike="noStrike" cap="none" normalizeH="0" baseline="0" dirty="0">
                          <a:ln>
                            <a:noFill/>
                          </a:ln>
                          <a:solidFill>
                            <a:schemeClr val="bg1"/>
                          </a:solidFill>
                          <a:effectLst/>
                          <a:latin typeface="Assistant" panose="00000500000000000000" pitchFamily="2" charset="-79"/>
                          <a:cs typeface="Assistant" panose="00000500000000000000" pitchFamily="2" charset="-79"/>
                        </a:rPr>
                        <a:t>100,000$</a:t>
                      </a:r>
                      <a:r>
                        <a:rPr kumimoji="0" lang="he-IL" altLang="he-IL" sz="1600" b="0" u="none" strike="noStrike" cap="none" normalizeH="0" baseline="0" dirty="0">
                          <a:ln>
                            <a:noFill/>
                          </a:ln>
                          <a:effectLst/>
                          <a:latin typeface="Assistant" panose="00000500000000000000" pitchFamily="2" charset="-79"/>
                          <a:cs typeface="Assistant" panose="00000500000000000000" pitchFamily="2" charset="-79"/>
                        </a:rPr>
                        <a:t> ועד </a:t>
                      </a:r>
                      <a:r>
                        <a:rPr kumimoji="0" lang="he-IL" altLang="he-IL" sz="1600" b="1" u="none" strike="noStrike" cap="none" normalizeH="0" baseline="0" dirty="0">
                          <a:ln>
                            <a:noFill/>
                          </a:ln>
                          <a:solidFill>
                            <a:schemeClr val="bg1"/>
                          </a:solidFill>
                          <a:effectLst/>
                          <a:latin typeface="Assistant" panose="00000500000000000000" pitchFamily="2" charset="-79"/>
                          <a:cs typeface="Assistant" panose="00000500000000000000" pitchFamily="2" charset="-79"/>
                        </a:rPr>
                        <a:t>150,000$ </a:t>
                      </a:r>
                      <a:r>
                        <a:rPr kumimoji="0" lang="he-IL" altLang="he-IL" sz="1600" b="0" u="none" strike="noStrike" cap="none" normalizeH="0" baseline="0" dirty="0">
                          <a:ln>
                            <a:noFill/>
                          </a:ln>
                          <a:effectLst/>
                          <a:latin typeface="Assistant" panose="00000500000000000000" pitchFamily="2" charset="-79"/>
                          <a:cs typeface="Assistant" panose="00000500000000000000" pitchFamily="2" charset="-79"/>
                        </a:rPr>
                        <a:t>- אבל רק אם נמצא זכאי עפ"י חוק הבריאות</a:t>
                      </a:r>
                      <a:endParaRPr kumimoji="0" lang="en-US" altLang="he-IL" sz="1600" b="0" i="0" u="none" strike="noStrike" cap="none" normalizeH="0" baseline="0" dirty="0">
                        <a:ln>
                          <a:noFill/>
                        </a:ln>
                        <a:solidFill>
                          <a:schemeClr val="tx1"/>
                        </a:solidFill>
                        <a:effectLst/>
                        <a:latin typeface="Assistant" panose="00000500000000000000" pitchFamily="2" charset="-79"/>
                        <a:cs typeface="Assistant" panose="00000500000000000000" pitchFamily="2" charset="-79"/>
                      </a:endParaRPr>
                    </a:p>
                    <a:p>
                      <a:pPr marL="0" marR="0" lvl="0" indent="0" algn="r" defTabSz="914400" rtl="1" eaLnBrk="1" fontAlgn="base" latinLnBrk="0" hangingPunct="1">
                        <a:lnSpc>
                          <a:spcPct val="100000"/>
                        </a:lnSpc>
                        <a:spcBef>
                          <a:spcPct val="20000"/>
                        </a:spcBef>
                        <a:spcAft>
                          <a:spcPct val="0"/>
                        </a:spcAft>
                        <a:buClr>
                          <a:schemeClr val="hlink"/>
                        </a:buClr>
                        <a:buSzTx/>
                        <a:buFontTx/>
                        <a:buNone/>
                        <a:tabLst/>
                      </a:pPr>
                      <a:endParaRPr kumimoji="0" lang="en-US" altLang="he-IL" sz="1600" b="0" i="0" u="none" strike="noStrike" cap="none" normalizeH="0" baseline="0" dirty="0">
                        <a:ln>
                          <a:noFill/>
                        </a:ln>
                        <a:solidFill>
                          <a:schemeClr val="tx1"/>
                        </a:solidFill>
                        <a:effectLst/>
                        <a:latin typeface="Assistant" panose="00000500000000000000" pitchFamily="2" charset="-79"/>
                        <a:cs typeface="Assistant" panose="00000500000000000000" pitchFamily="2" charset="-79"/>
                      </a:endParaRPr>
                    </a:p>
                  </a:txBody>
                  <a:tcPr marT="41564" marB="41564"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3C6E1"/>
                    </a:solidFill>
                  </a:tcPr>
                </a:tc>
                <a:tc>
                  <a:txBody>
                    <a:bodyPr/>
                    <a:lstStyle>
                      <a:lvl1pPr eaLnBrk="0" hangingPunct="0">
                        <a:spcBef>
                          <a:spcPct val="20000"/>
                        </a:spcBef>
                        <a:buClr>
                          <a:schemeClr val="hlink"/>
                        </a:buClr>
                        <a:defRPr sz="2800">
                          <a:solidFill>
                            <a:schemeClr val="tx1"/>
                          </a:solidFill>
                          <a:latin typeface="Garamond" pitchFamily="18" charset="0"/>
                          <a:cs typeface="Arial" pitchFamily="34" charset="0"/>
                        </a:defRPr>
                      </a:lvl1pPr>
                      <a:lvl2pPr marL="742950" indent="-285750" eaLnBrk="0" hangingPunct="0">
                        <a:spcBef>
                          <a:spcPct val="20000"/>
                        </a:spcBef>
                        <a:defRPr sz="2400">
                          <a:solidFill>
                            <a:schemeClr val="tx1"/>
                          </a:solidFill>
                          <a:latin typeface="Garamond" pitchFamily="18" charset="0"/>
                          <a:cs typeface="Arial" pitchFamily="34" charset="0"/>
                        </a:defRPr>
                      </a:lvl2pPr>
                      <a:lvl3pPr marL="1143000" indent="-228600" eaLnBrk="0" hangingPunct="0">
                        <a:spcBef>
                          <a:spcPct val="20000"/>
                        </a:spcBef>
                        <a:buClr>
                          <a:schemeClr val="tx2"/>
                        </a:buClr>
                        <a:defRPr sz="2000">
                          <a:solidFill>
                            <a:schemeClr val="tx1"/>
                          </a:solidFill>
                          <a:latin typeface="Garamond" pitchFamily="18" charset="0"/>
                          <a:cs typeface="Arial" pitchFamily="34" charset="0"/>
                        </a:defRPr>
                      </a:lvl3pPr>
                      <a:lvl4pPr marL="1600200" indent="-228600" eaLnBrk="0" hangingPunct="0">
                        <a:spcBef>
                          <a:spcPct val="20000"/>
                        </a:spcBef>
                        <a:defRPr>
                          <a:solidFill>
                            <a:schemeClr val="tx1"/>
                          </a:solidFill>
                          <a:latin typeface="Garamond" pitchFamily="18" charset="0"/>
                          <a:cs typeface="Arial" pitchFamily="34" charset="0"/>
                        </a:defRPr>
                      </a:lvl4pPr>
                      <a:lvl5pPr marL="2057400" indent="-228600" eaLnBrk="0" hangingPunct="0">
                        <a:spcBef>
                          <a:spcPct val="20000"/>
                        </a:spcBef>
                        <a:buClr>
                          <a:schemeClr val="folHlink"/>
                        </a:buClr>
                        <a:defRPr>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folHlink"/>
                        </a:buClr>
                        <a:defRPr>
                          <a:solidFill>
                            <a:schemeClr val="tx1"/>
                          </a:solidFill>
                          <a:latin typeface="Garamond" pitchFamily="18"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altLang="he-IL" sz="1600" b="1" u="none" strike="noStrike" cap="none" normalizeH="0" baseline="0" dirty="0">
                          <a:ln>
                            <a:noFill/>
                          </a:ln>
                          <a:solidFill>
                            <a:srgbClr val="309AC2"/>
                          </a:solidFill>
                          <a:effectLst/>
                          <a:latin typeface="Assistant" panose="00000500000000000000" pitchFamily="2" charset="-79"/>
                          <a:cs typeface="Assistant" panose="00000500000000000000" pitchFamily="2" charset="-79"/>
                        </a:rPr>
                        <a:t>1,500,000 ₪: </a:t>
                      </a:r>
                      <a:r>
                        <a:rPr kumimoji="0" lang="he-IL" altLang="he-IL" sz="1600" b="0" u="none" strike="noStrike" cap="none" normalizeH="0" baseline="0" dirty="0">
                          <a:ln>
                            <a:noFill/>
                          </a:ln>
                          <a:solidFill>
                            <a:schemeClr val="tx1"/>
                          </a:solidFill>
                          <a:effectLst/>
                          <a:latin typeface="Assistant" panose="00000500000000000000" pitchFamily="2" charset="-79"/>
                          <a:cs typeface="Assistant" panose="00000500000000000000" pitchFamily="2" charset="-79"/>
                        </a:rPr>
                        <a:t>לטיפול העונה על אחד ממספר תנאים. </a:t>
                      </a:r>
                      <a:endParaRPr kumimoji="0" lang="en-US" altLang="he-IL" sz="1600" b="0" i="0" u="none" strike="noStrike" cap="none" normalizeH="0" baseline="0" dirty="0">
                        <a:ln>
                          <a:noFill/>
                        </a:ln>
                        <a:solidFill>
                          <a:schemeClr val="tx1"/>
                        </a:solidFill>
                        <a:effectLst/>
                        <a:latin typeface="Assistant" panose="00000500000000000000" pitchFamily="2" charset="-79"/>
                        <a:cs typeface="Assistant" panose="00000500000000000000" pitchFamily="2" charset="-79"/>
                      </a:endParaRPr>
                    </a:p>
                  </a:txBody>
                  <a:tcPr marT="41564" marB="41564" horzOverflow="overflow">
                    <a:lnL w="6350" cap="flat" cmpd="sng" algn="ctr">
                      <a:solidFill>
                        <a:schemeClr val="bg1"/>
                      </a:solidFill>
                      <a:prstDash val="solid"/>
                      <a:round/>
                      <a:headEnd type="none" w="med" len="med"/>
                      <a:tailEnd type="none" w="med" len="med"/>
                    </a:lnL>
                    <a:lnT w="3175" cap="flat" cmpd="sng" algn="ctr">
                      <a:solidFill>
                        <a:srgbClr val="83C6E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bl>
          </a:graphicData>
        </a:graphic>
      </p:graphicFrame>
      <p:sp>
        <p:nvSpPr>
          <p:cNvPr id="7" name="Rectangle 6">
            <a:extLst>
              <a:ext uri="{FF2B5EF4-FFF2-40B4-BE49-F238E27FC236}">
                <a16:creationId xmlns:a16="http://schemas.microsoft.com/office/drawing/2014/main" id="{2E495D15-8FC0-4363-8B0F-E65BB0DF7136}"/>
              </a:ext>
            </a:extLst>
          </p:cNvPr>
          <p:cNvSpPr/>
          <p:nvPr/>
        </p:nvSpPr>
        <p:spPr>
          <a:xfrm>
            <a:off x="0" y="4906382"/>
            <a:ext cx="9144000" cy="256168"/>
          </a:xfrm>
          <a:prstGeom prst="rect">
            <a:avLst/>
          </a:prstGeom>
          <a:solidFill>
            <a:srgbClr val="309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2" name="Speech Bubble: Rectangle 11">
            <a:extLst>
              <a:ext uri="{FF2B5EF4-FFF2-40B4-BE49-F238E27FC236}">
                <a16:creationId xmlns:a16="http://schemas.microsoft.com/office/drawing/2014/main" id="{01D56B8A-4E6B-452E-B889-C7EC03C253AA}"/>
              </a:ext>
            </a:extLst>
          </p:cNvPr>
          <p:cNvSpPr/>
          <p:nvPr/>
        </p:nvSpPr>
        <p:spPr>
          <a:xfrm>
            <a:off x="3618270" y="-21262"/>
            <a:ext cx="5531409" cy="629019"/>
          </a:xfrm>
          <a:prstGeom prst="wedgeRectCallout">
            <a:avLst>
              <a:gd name="adj1" fmla="val -55332"/>
              <a:gd name="adj2" fmla="val 24140"/>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 name="כותרת 1">
            <a:extLst>
              <a:ext uri="{FF2B5EF4-FFF2-40B4-BE49-F238E27FC236}">
                <a16:creationId xmlns:a16="http://schemas.microsoft.com/office/drawing/2014/main" id="{3968DB78-CFA7-428A-97B5-FE3D4622D276}"/>
              </a:ext>
            </a:extLst>
          </p:cNvPr>
          <p:cNvSpPr>
            <a:spLocks noGrp="1"/>
          </p:cNvSpPr>
          <p:nvPr>
            <p:ph type="title"/>
          </p:nvPr>
        </p:nvSpPr>
        <p:spPr>
          <a:xfrm>
            <a:off x="3200400" y="-247650"/>
            <a:ext cx="5917324" cy="1143000"/>
          </a:xfrm>
        </p:spPr>
        <p:txBody>
          <a:bodyPr>
            <a:normAutofit/>
          </a:bodyPr>
          <a:lstStyle/>
          <a:p>
            <a:pPr algn="r"/>
            <a:r>
              <a:rPr lang="he-IL" sz="3400" kern="10" dirty="0">
                <a:ln w="9525">
                  <a:noFill/>
                  <a:round/>
                  <a:headEnd/>
                  <a:tailEnd/>
                </a:ln>
                <a:solidFill>
                  <a:schemeClr val="bg1"/>
                </a:solidFill>
                <a:latin typeface="Assistant" panose="00000500000000000000" pitchFamily="2" charset="-79"/>
                <a:cs typeface="Assistant" panose="00000500000000000000" pitchFamily="2" charset="-79"/>
              </a:rPr>
              <a:t>מצבים רפואיים קיצוניים - המשך</a:t>
            </a:r>
            <a:endParaRPr lang="he-IL" sz="3400" dirty="0">
              <a:ln w="9525">
                <a:noFill/>
                <a:round/>
                <a:headEnd/>
                <a:tailEnd/>
              </a:ln>
              <a:solidFill>
                <a:schemeClr val="bg1"/>
              </a:solidFill>
              <a:latin typeface="Assistant" panose="00000500000000000000" pitchFamily="2" charset="-79"/>
              <a:cs typeface="Assistant" panose="00000500000000000000" pitchFamily="2" charset="-79"/>
            </a:endParaRPr>
          </a:p>
        </p:txBody>
      </p:sp>
      <p:pic>
        <p:nvPicPr>
          <p:cNvPr id="8" name="Picture 2" descr="לוגו הטכניון - paamonim">
            <a:extLst>
              <a:ext uri="{FF2B5EF4-FFF2-40B4-BE49-F238E27FC236}">
                <a16:creationId xmlns:a16="http://schemas.microsoft.com/office/drawing/2014/main" id="{A125D176-CA54-487A-9B34-27F0D94CAE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9854"/>
            <a:ext cx="1431899" cy="69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225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9F9727-E40B-4FDF-A563-5D1E584DBE9D}"/>
              </a:ext>
            </a:extLst>
          </p:cNvPr>
          <p:cNvPicPr>
            <a:picLocks noChangeAspect="1"/>
          </p:cNvPicPr>
          <p:nvPr/>
        </p:nvPicPr>
        <p:blipFill rotWithShape="1">
          <a:blip r:embed="rId2">
            <a:extLst>
              <a:ext uri="{28A0092B-C50C-407E-A947-70E740481C1C}">
                <a14:useLocalDpi xmlns:a14="http://schemas.microsoft.com/office/drawing/2010/main" val="0"/>
              </a:ext>
            </a:extLst>
          </a:blip>
          <a:srcRect t="21825" b="15914"/>
          <a:stretch/>
        </p:blipFill>
        <p:spPr>
          <a:xfrm>
            <a:off x="0" y="1138472"/>
            <a:ext cx="9144000" cy="3795478"/>
          </a:xfrm>
          <a:prstGeom prst="rect">
            <a:avLst/>
          </a:prstGeom>
        </p:spPr>
      </p:pic>
      <p:sp>
        <p:nvSpPr>
          <p:cNvPr id="12" name="Speech Bubble: Rectangle 11">
            <a:extLst>
              <a:ext uri="{FF2B5EF4-FFF2-40B4-BE49-F238E27FC236}">
                <a16:creationId xmlns:a16="http://schemas.microsoft.com/office/drawing/2014/main" id="{01D56B8A-4E6B-452E-B889-C7EC03C253AA}"/>
              </a:ext>
            </a:extLst>
          </p:cNvPr>
          <p:cNvSpPr/>
          <p:nvPr/>
        </p:nvSpPr>
        <p:spPr>
          <a:xfrm>
            <a:off x="5181600" y="11"/>
            <a:ext cx="3962411" cy="629019"/>
          </a:xfrm>
          <a:prstGeom prst="wedgeRectCallout">
            <a:avLst>
              <a:gd name="adj1" fmla="val -55332"/>
              <a:gd name="adj2" fmla="val 24140"/>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 name="Rectangle 13">
            <a:extLst>
              <a:ext uri="{FF2B5EF4-FFF2-40B4-BE49-F238E27FC236}">
                <a16:creationId xmlns:a16="http://schemas.microsoft.com/office/drawing/2014/main" id="{DF316A7E-74B8-4BFC-958B-9EEC974B06E1}"/>
              </a:ext>
            </a:extLst>
          </p:cNvPr>
          <p:cNvSpPr/>
          <p:nvPr/>
        </p:nvSpPr>
        <p:spPr>
          <a:xfrm>
            <a:off x="3810001" y="1143011"/>
            <a:ext cx="5328356" cy="377884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כותרת 1">
            <a:extLst>
              <a:ext uri="{FF2B5EF4-FFF2-40B4-BE49-F238E27FC236}">
                <a16:creationId xmlns:a16="http://schemas.microsoft.com/office/drawing/2014/main" id="{F77E4F79-41B9-4608-9739-60C73C6BF4E1}"/>
              </a:ext>
            </a:extLst>
          </p:cNvPr>
          <p:cNvSpPr txBox="1">
            <a:spLocks/>
          </p:cNvSpPr>
          <p:nvPr/>
        </p:nvSpPr>
        <p:spPr>
          <a:xfrm>
            <a:off x="880408" y="-34670"/>
            <a:ext cx="8229600" cy="1143000"/>
          </a:xfrm>
          <a:prstGeom prst="rect">
            <a:avLst/>
          </a:prstGeom>
        </p:spPr>
        <p:txBody>
          <a:bodyPr vert="horz" lIns="91440" tIns="45720" rIns="91440" bIns="45720" rtlCol="0" anchor="ctr">
            <a:normAutofit/>
          </a:bodyPr>
          <a:lstStyle>
            <a:lvl1pPr algn="ctr" defTabSz="914332" rtl="0" eaLnBrk="1" latinLnBrk="0" hangingPunct="1">
              <a:spcBef>
                <a:spcPct val="0"/>
              </a:spcBef>
              <a:buNone/>
              <a:defRPr sz="4400" kern="1200">
                <a:solidFill>
                  <a:schemeClr val="tx1"/>
                </a:solidFill>
                <a:latin typeface="+mj-lt"/>
                <a:ea typeface="+mj-ea"/>
                <a:cs typeface="+mj-cs"/>
              </a:defRPr>
            </a:lvl1pPr>
          </a:lstStyle>
          <a:p>
            <a:pPr algn="r"/>
            <a:r>
              <a:rPr lang="he-IL" sz="3400" kern="10" dirty="0">
                <a:ln w="9525">
                  <a:noFill/>
                  <a:round/>
                  <a:headEnd/>
                  <a:tailEnd/>
                </a:ln>
                <a:solidFill>
                  <a:schemeClr val="bg1"/>
                </a:solidFill>
                <a:latin typeface="Assistant" panose="00000500000000000000" pitchFamily="2" charset="-79"/>
                <a:cs typeface="Assistant" panose="00000500000000000000" pitchFamily="2" charset="-79"/>
              </a:rPr>
              <a:t>נתוני משרד הבריאות – </a:t>
            </a:r>
            <a:br>
              <a:rPr lang="he-IL" sz="3400" b="1" kern="10" dirty="0">
                <a:ln w="9525">
                  <a:noFill/>
                  <a:round/>
                  <a:headEnd/>
                  <a:tailEnd/>
                </a:ln>
                <a:solidFill>
                  <a:srgbClr val="309AC2"/>
                </a:solidFill>
                <a:latin typeface="Assistant" panose="00000500000000000000" pitchFamily="2" charset="-79"/>
                <a:cs typeface="Assistant" panose="00000500000000000000" pitchFamily="2" charset="-79"/>
              </a:rPr>
            </a:br>
            <a:endParaRPr lang="he-IL" sz="2800" dirty="0">
              <a:ln w="9525">
                <a:noFill/>
                <a:round/>
                <a:headEnd/>
                <a:tailEnd/>
              </a:ln>
              <a:solidFill>
                <a:srgbClr val="309AC2"/>
              </a:solidFill>
              <a:latin typeface="Assistant" panose="00000500000000000000" pitchFamily="2" charset="-79"/>
              <a:cs typeface="Assistant" panose="00000500000000000000" pitchFamily="2" charset="-79"/>
            </a:endParaRPr>
          </a:p>
        </p:txBody>
      </p:sp>
      <p:sp>
        <p:nvSpPr>
          <p:cNvPr id="16" name="TextBox 15">
            <a:extLst>
              <a:ext uri="{FF2B5EF4-FFF2-40B4-BE49-F238E27FC236}">
                <a16:creationId xmlns:a16="http://schemas.microsoft.com/office/drawing/2014/main" id="{D38C8178-3AB7-4044-B4E2-1638B870A77E}"/>
              </a:ext>
            </a:extLst>
          </p:cNvPr>
          <p:cNvSpPr txBox="1"/>
          <p:nvPr/>
        </p:nvSpPr>
        <p:spPr>
          <a:xfrm>
            <a:off x="3778199" y="1230139"/>
            <a:ext cx="5184576" cy="3785652"/>
          </a:xfrm>
          <a:prstGeom prst="rect">
            <a:avLst/>
          </a:prstGeom>
          <a:noFill/>
        </p:spPr>
        <p:txBody>
          <a:bodyPr wrap="square" rtlCol="0">
            <a:spAutoFit/>
          </a:bodyPr>
          <a:lstStyle/>
          <a:p>
            <a:pPr marL="457200" indent="-457200" algn="r" rtl="1" eaLnBrk="1" hangingPunct="1">
              <a:buFont typeface="Arial" panose="020B0604020202020204" pitchFamily="34" charset="0"/>
              <a:buChar char="•"/>
            </a:pPr>
            <a:r>
              <a:rPr lang="he-IL" sz="2400" kern="10" dirty="0">
                <a:ln w="9525">
                  <a:noFill/>
                  <a:round/>
                  <a:headEnd/>
                  <a:tailEnd/>
                </a:ln>
                <a:solidFill>
                  <a:schemeClr val="bg1"/>
                </a:solidFill>
                <a:latin typeface="Assistant" panose="00000500000000000000" pitchFamily="2" charset="-79"/>
                <a:ea typeface="+mj-ea"/>
                <a:cs typeface="Assistant" panose="00000500000000000000" pitchFamily="2" charset="-79"/>
              </a:rPr>
              <a:t>החלפת מפרק ברך | </a:t>
            </a:r>
            <a:r>
              <a:rPr lang="he-IL" sz="3600" b="1" kern="10" dirty="0">
                <a:ln w="9525">
                  <a:noFill/>
                  <a:round/>
                  <a:headEnd/>
                  <a:tailEnd/>
                </a:ln>
                <a:solidFill>
                  <a:srgbClr val="83C6E1"/>
                </a:solidFill>
                <a:latin typeface="Assistant" panose="00000500000000000000" pitchFamily="2" charset="-79"/>
                <a:ea typeface="+mj-ea"/>
                <a:cs typeface="Assistant" panose="00000500000000000000" pitchFamily="2" charset="-79"/>
              </a:rPr>
              <a:t>81</a:t>
            </a:r>
            <a:r>
              <a:rPr lang="he-IL" sz="2400" kern="10" dirty="0">
                <a:ln w="9525">
                  <a:noFill/>
                  <a:round/>
                  <a:headEnd/>
                  <a:tailEnd/>
                </a:ln>
                <a:solidFill>
                  <a:schemeClr val="bg1"/>
                </a:solidFill>
                <a:latin typeface="Assistant" panose="00000500000000000000" pitchFamily="2" charset="-79"/>
                <a:ea typeface="+mj-ea"/>
                <a:cs typeface="Assistant" panose="00000500000000000000" pitchFamily="2" charset="-79"/>
              </a:rPr>
              <a:t> יום</a:t>
            </a:r>
          </a:p>
          <a:p>
            <a:pPr marL="457200" indent="-457200" algn="r" rtl="1" eaLnBrk="1" hangingPunct="1">
              <a:buFont typeface="Arial" panose="020B0604020202020204" pitchFamily="34" charset="0"/>
              <a:buChar char="•"/>
            </a:pPr>
            <a:r>
              <a:rPr lang="he-IL" sz="2400" kern="10" dirty="0">
                <a:ln w="9525">
                  <a:noFill/>
                  <a:round/>
                  <a:headEnd/>
                  <a:tailEnd/>
                </a:ln>
                <a:solidFill>
                  <a:schemeClr val="bg1"/>
                </a:solidFill>
                <a:latin typeface="Assistant" panose="00000500000000000000" pitchFamily="2" charset="-79"/>
                <a:ea typeface="+mj-ea"/>
                <a:cs typeface="Assistant" panose="00000500000000000000" pitchFamily="2" charset="-79"/>
              </a:rPr>
              <a:t>תיקון בקע | </a:t>
            </a:r>
            <a:r>
              <a:rPr lang="he-IL" sz="3600" b="1" kern="10" dirty="0">
                <a:ln w="9525">
                  <a:noFill/>
                  <a:round/>
                  <a:headEnd/>
                  <a:tailEnd/>
                </a:ln>
                <a:solidFill>
                  <a:srgbClr val="83C6E1"/>
                </a:solidFill>
                <a:latin typeface="Assistant" panose="00000500000000000000" pitchFamily="2" charset="-79"/>
                <a:ea typeface="+mj-ea"/>
                <a:cs typeface="Assistant" panose="00000500000000000000" pitchFamily="2" charset="-79"/>
              </a:rPr>
              <a:t>69</a:t>
            </a:r>
            <a:r>
              <a:rPr lang="he-IL" sz="2400" kern="10" dirty="0">
                <a:ln w="9525">
                  <a:noFill/>
                  <a:round/>
                  <a:headEnd/>
                  <a:tailEnd/>
                </a:ln>
                <a:solidFill>
                  <a:schemeClr val="bg1"/>
                </a:solidFill>
                <a:latin typeface="Assistant" panose="00000500000000000000" pitchFamily="2" charset="-79"/>
                <a:ea typeface="+mj-ea"/>
                <a:cs typeface="Assistant" panose="00000500000000000000" pitchFamily="2" charset="-79"/>
              </a:rPr>
              <a:t> יום</a:t>
            </a:r>
          </a:p>
          <a:p>
            <a:pPr marL="457200" indent="-457200" algn="r" rtl="1" eaLnBrk="1" hangingPunct="1">
              <a:buFont typeface="Arial" panose="020B0604020202020204" pitchFamily="34" charset="0"/>
              <a:buChar char="•"/>
            </a:pPr>
            <a:r>
              <a:rPr lang="he-IL" sz="2400" kern="10" dirty="0">
                <a:ln w="9525">
                  <a:noFill/>
                  <a:round/>
                  <a:headEnd/>
                  <a:tailEnd/>
                </a:ln>
                <a:solidFill>
                  <a:schemeClr val="bg1"/>
                </a:solidFill>
                <a:latin typeface="Assistant" panose="00000500000000000000" pitchFamily="2" charset="-79"/>
                <a:ea typeface="+mj-ea"/>
                <a:cs typeface="Assistant" panose="00000500000000000000" pitchFamily="2" charset="-79"/>
              </a:rPr>
              <a:t>טיפול במפרצת אבי העורקים | </a:t>
            </a:r>
            <a:r>
              <a:rPr lang="he-IL" sz="3600" b="1" kern="10" dirty="0">
                <a:ln w="9525">
                  <a:noFill/>
                  <a:round/>
                  <a:headEnd/>
                  <a:tailEnd/>
                </a:ln>
                <a:solidFill>
                  <a:srgbClr val="83C6E1"/>
                </a:solidFill>
                <a:latin typeface="Assistant" panose="00000500000000000000" pitchFamily="2" charset="-79"/>
                <a:ea typeface="+mj-ea"/>
                <a:cs typeface="Assistant" panose="00000500000000000000" pitchFamily="2" charset="-79"/>
              </a:rPr>
              <a:t>102 </a:t>
            </a:r>
            <a:r>
              <a:rPr lang="he-IL" sz="2400" kern="10" dirty="0">
                <a:ln w="9525">
                  <a:noFill/>
                  <a:round/>
                  <a:headEnd/>
                  <a:tailEnd/>
                </a:ln>
                <a:solidFill>
                  <a:schemeClr val="bg1"/>
                </a:solidFill>
                <a:latin typeface="Assistant" panose="00000500000000000000" pitchFamily="2" charset="-79"/>
                <a:ea typeface="+mj-ea"/>
                <a:cs typeface="Assistant" panose="00000500000000000000" pitchFamily="2" charset="-79"/>
              </a:rPr>
              <a:t>יום</a:t>
            </a:r>
          </a:p>
          <a:p>
            <a:pPr marL="457200" indent="-457200" algn="r" rtl="1" eaLnBrk="1" hangingPunct="1">
              <a:buFont typeface="Arial" panose="020B0604020202020204" pitchFamily="34" charset="0"/>
              <a:buChar char="•"/>
            </a:pPr>
            <a:r>
              <a:rPr lang="he-IL" sz="2400" kern="10" dirty="0">
                <a:ln w="9525">
                  <a:noFill/>
                  <a:round/>
                  <a:headEnd/>
                  <a:tailEnd/>
                </a:ln>
                <a:solidFill>
                  <a:schemeClr val="bg1"/>
                </a:solidFill>
                <a:latin typeface="Assistant" panose="00000500000000000000" pitchFamily="2" charset="-79"/>
                <a:ea typeface="+mj-ea"/>
                <a:cs typeface="Assistant" panose="00000500000000000000" pitchFamily="2" charset="-79"/>
              </a:rPr>
              <a:t>ניתוח קטרקט  | </a:t>
            </a:r>
            <a:r>
              <a:rPr lang="he-IL" sz="3600" b="1" kern="10" dirty="0">
                <a:ln w="9525">
                  <a:noFill/>
                  <a:round/>
                  <a:headEnd/>
                  <a:tailEnd/>
                </a:ln>
                <a:solidFill>
                  <a:srgbClr val="83C6E1"/>
                </a:solidFill>
                <a:latin typeface="Assistant" panose="00000500000000000000" pitchFamily="2" charset="-79"/>
                <a:ea typeface="+mj-ea"/>
                <a:cs typeface="Assistant" panose="00000500000000000000" pitchFamily="2" charset="-79"/>
              </a:rPr>
              <a:t>72</a:t>
            </a:r>
            <a:r>
              <a:rPr lang="he-IL" sz="2400" kern="10" dirty="0">
                <a:ln w="9525">
                  <a:noFill/>
                  <a:round/>
                  <a:headEnd/>
                  <a:tailEnd/>
                </a:ln>
                <a:solidFill>
                  <a:schemeClr val="bg1"/>
                </a:solidFill>
                <a:latin typeface="Assistant" panose="00000500000000000000" pitchFamily="2" charset="-79"/>
                <a:ea typeface="+mj-ea"/>
                <a:cs typeface="Assistant" panose="00000500000000000000" pitchFamily="2" charset="-79"/>
              </a:rPr>
              <a:t> יום</a:t>
            </a:r>
          </a:p>
          <a:p>
            <a:pPr marL="457200" indent="-457200" algn="r" rtl="1" eaLnBrk="1" hangingPunct="1">
              <a:buFont typeface="Arial" panose="020B0604020202020204" pitchFamily="34" charset="0"/>
              <a:buChar char="•"/>
            </a:pPr>
            <a:endParaRPr lang="he-IL" sz="2400" kern="10" dirty="0">
              <a:ln w="9525">
                <a:noFill/>
                <a:round/>
                <a:headEnd/>
                <a:tailEnd/>
              </a:ln>
              <a:solidFill>
                <a:schemeClr val="bg1"/>
              </a:solidFill>
              <a:latin typeface="Assistant" panose="00000500000000000000" pitchFamily="2" charset="-79"/>
              <a:ea typeface="+mj-ea"/>
              <a:cs typeface="Assistant" panose="00000500000000000000" pitchFamily="2" charset="-79"/>
            </a:endParaRPr>
          </a:p>
          <a:p>
            <a:pPr marL="457200" indent="-457200" algn="r" rtl="1" eaLnBrk="1" hangingPunct="1">
              <a:buFont typeface="Arial" panose="020B0604020202020204" pitchFamily="34" charset="0"/>
              <a:buChar char="•"/>
            </a:pPr>
            <a:r>
              <a:rPr lang="he-IL" sz="2400" kern="10" dirty="0">
                <a:ln w="9525">
                  <a:noFill/>
                  <a:round/>
                  <a:headEnd/>
                  <a:tailEnd/>
                </a:ln>
                <a:solidFill>
                  <a:schemeClr val="bg1"/>
                </a:solidFill>
                <a:latin typeface="Assistant" panose="00000500000000000000" pitchFamily="2" charset="-79"/>
                <a:ea typeface="+mj-ea"/>
                <a:cs typeface="Assistant" panose="00000500000000000000" pitchFamily="2" charset="-79"/>
              </a:rPr>
              <a:t>התייעצויות ובדיקות </a:t>
            </a:r>
          </a:p>
          <a:p>
            <a:pPr marL="285750" indent="-285750" eaLnBrk="1" hangingPunct="1">
              <a:buFont typeface="Arial" panose="020B0604020202020204" pitchFamily="34" charset="0"/>
              <a:buChar char="•"/>
            </a:pPr>
            <a:endParaRPr lang="he-IL" sz="2400" b="1" dirty="0">
              <a:solidFill>
                <a:schemeClr val="bg1"/>
              </a:solidFill>
            </a:endParaRPr>
          </a:p>
          <a:p>
            <a:pPr marL="285750" indent="-285750">
              <a:buFont typeface="Arial" panose="020B0604020202020204" pitchFamily="34" charset="0"/>
              <a:buChar char="•"/>
            </a:pPr>
            <a:endParaRPr lang="en-US" sz="2400" dirty="0">
              <a:solidFill>
                <a:schemeClr val="bg1"/>
              </a:solidFill>
            </a:endParaRPr>
          </a:p>
        </p:txBody>
      </p:sp>
      <p:sp>
        <p:nvSpPr>
          <p:cNvPr id="7" name="Rectangle 6">
            <a:extLst>
              <a:ext uri="{FF2B5EF4-FFF2-40B4-BE49-F238E27FC236}">
                <a16:creationId xmlns:a16="http://schemas.microsoft.com/office/drawing/2014/main" id="{2E495D15-8FC0-4363-8B0F-E65BB0DF7136}"/>
              </a:ext>
            </a:extLst>
          </p:cNvPr>
          <p:cNvSpPr/>
          <p:nvPr/>
        </p:nvSpPr>
        <p:spPr>
          <a:xfrm>
            <a:off x="0" y="4906382"/>
            <a:ext cx="9144000" cy="256168"/>
          </a:xfrm>
          <a:prstGeom prst="rect">
            <a:avLst/>
          </a:prstGeom>
          <a:solidFill>
            <a:srgbClr val="309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10" name="Picture 2" descr="לוגו הטכניון - paamonim">
            <a:extLst>
              <a:ext uri="{FF2B5EF4-FFF2-40B4-BE49-F238E27FC236}">
                <a16:creationId xmlns:a16="http://schemas.microsoft.com/office/drawing/2014/main" id="{609EBDD2-15B5-4D67-A397-A99C2C38C3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458" y="87512"/>
            <a:ext cx="1431899" cy="69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67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A979BBC-A97F-4124-8CE1-BD8BB1D0BFD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a:stretch/>
        </p:blipFill>
        <p:spPr>
          <a:xfrm>
            <a:off x="0" y="-622640"/>
            <a:ext cx="9143999" cy="6104467"/>
          </a:xfrm>
          <a:prstGeom prst="rect">
            <a:avLst/>
          </a:prstGeom>
        </p:spPr>
      </p:pic>
      <p:sp>
        <p:nvSpPr>
          <p:cNvPr id="15" name="Rectangle 14">
            <a:extLst>
              <a:ext uri="{FF2B5EF4-FFF2-40B4-BE49-F238E27FC236}">
                <a16:creationId xmlns:a16="http://schemas.microsoft.com/office/drawing/2014/main" id="{C4D826CE-E305-47A6-8408-6A4EC56429D5}"/>
              </a:ext>
            </a:extLst>
          </p:cNvPr>
          <p:cNvSpPr/>
          <p:nvPr/>
        </p:nvSpPr>
        <p:spPr>
          <a:xfrm>
            <a:off x="-1" y="3257550"/>
            <a:ext cx="9144001" cy="178915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כותרת 1">
            <a:extLst>
              <a:ext uri="{FF2B5EF4-FFF2-40B4-BE49-F238E27FC236}">
                <a16:creationId xmlns:a16="http://schemas.microsoft.com/office/drawing/2014/main" id="{4DA819BC-73FE-4FE3-B90E-EEF02D139BF3}"/>
              </a:ext>
            </a:extLst>
          </p:cNvPr>
          <p:cNvSpPr>
            <a:spLocks noGrp="1"/>
          </p:cNvSpPr>
          <p:nvPr>
            <p:ph type="title"/>
          </p:nvPr>
        </p:nvSpPr>
        <p:spPr>
          <a:xfrm>
            <a:off x="-5255" y="3466678"/>
            <a:ext cx="9151574" cy="1143000"/>
          </a:xfrm>
        </p:spPr>
        <p:txBody>
          <a:bodyPr>
            <a:normAutofit fontScale="90000"/>
          </a:bodyPr>
          <a:lstStyle/>
          <a:p>
            <a:pPr algn="ctr" rtl="1">
              <a:lnSpc>
                <a:spcPts val="6000"/>
              </a:lnSpc>
            </a:pPr>
            <a:br>
              <a:rPr lang="en-US" sz="3400" b="1" kern="10" dirty="0">
                <a:ln w="9525">
                  <a:noFill/>
                  <a:round/>
                  <a:headEnd/>
                  <a:tailEnd/>
                </a:ln>
                <a:solidFill>
                  <a:srgbClr val="309AC2"/>
                </a:solidFill>
                <a:latin typeface="Assistant" panose="00000500000000000000" pitchFamily="2" charset="-79"/>
                <a:cs typeface="Assistant" panose="00000500000000000000" pitchFamily="2" charset="-79"/>
              </a:rPr>
            </a:br>
            <a:r>
              <a:rPr lang="he-IL" sz="7300" b="1" kern="10" dirty="0">
                <a:ln w="9525">
                  <a:noFill/>
                  <a:round/>
                  <a:headEnd/>
                  <a:tailEnd/>
                </a:ln>
                <a:solidFill>
                  <a:schemeClr val="bg1"/>
                </a:solidFill>
                <a:latin typeface="Assistant" panose="00000500000000000000" pitchFamily="2" charset="-79"/>
                <a:cs typeface="Assistant" panose="00000500000000000000" pitchFamily="2" charset="-79"/>
              </a:rPr>
              <a:t>תנאים כלליים</a:t>
            </a:r>
            <a:br>
              <a:rPr lang="he-IL" sz="2800" b="1" dirty="0">
                <a:solidFill>
                  <a:srgbClr val="309AC2"/>
                </a:solidFill>
              </a:rPr>
            </a:br>
            <a:endParaRPr lang="he-IL" sz="3400" dirty="0">
              <a:ln w="9525">
                <a:noFill/>
                <a:round/>
                <a:headEnd/>
                <a:tailEnd/>
              </a:ln>
              <a:solidFill>
                <a:srgbClr val="309AC2"/>
              </a:solidFill>
              <a:latin typeface="Assistant" panose="00000500000000000000" pitchFamily="2" charset="-79"/>
              <a:cs typeface="Assistant" panose="00000500000000000000" pitchFamily="2" charset="-79"/>
            </a:endParaRPr>
          </a:p>
        </p:txBody>
      </p:sp>
      <p:sp>
        <p:nvSpPr>
          <p:cNvPr id="18" name="Rectangle 17">
            <a:extLst>
              <a:ext uri="{FF2B5EF4-FFF2-40B4-BE49-F238E27FC236}">
                <a16:creationId xmlns:a16="http://schemas.microsoft.com/office/drawing/2014/main" id="{13A95098-4A55-4CBE-AD7C-263DD45B916D}"/>
              </a:ext>
            </a:extLst>
          </p:cNvPr>
          <p:cNvSpPr/>
          <p:nvPr/>
        </p:nvSpPr>
        <p:spPr>
          <a:xfrm>
            <a:off x="3566207" y="3251707"/>
            <a:ext cx="2016224" cy="158243"/>
          </a:xfrm>
          <a:prstGeom prst="rect">
            <a:avLst/>
          </a:prstGeom>
          <a:solidFill>
            <a:srgbClr val="309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495D15-8FC0-4363-8B0F-E65BB0DF7136}"/>
              </a:ext>
            </a:extLst>
          </p:cNvPr>
          <p:cNvSpPr/>
          <p:nvPr/>
        </p:nvSpPr>
        <p:spPr>
          <a:xfrm>
            <a:off x="74731" y="4416779"/>
            <a:ext cx="8991600" cy="745769"/>
          </a:xfrm>
          <a:prstGeom prst="rect">
            <a:avLst/>
          </a:prstGeom>
          <a:solidFill>
            <a:srgbClr val="309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8" name="Picture 2" descr="לוגו הטכניון - paamonim">
            <a:extLst>
              <a:ext uri="{FF2B5EF4-FFF2-40B4-BE49-F238E27FC236}">
                <a16:creationId xmlns:a16="http://schemas.microsoft.com/office/drawing/2014/main" id="{599CF95B-316B-4288-BD18-5E254FFDD9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4582" y="4444368"/>
            <a:ext cx="1431899" cy="69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68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FA0915-BF9B-45F7-804A-3A28E3AC5C81}"/>
              </a:ext>
            </a:extLst>
          </p:cNvPr>
          <p:cNvSpPr/>
          <p:nvPr/>
        </p:nvSpPr>
        <p:spPr>
          <a:xfrm>
            <a:off x="-7574" y="0"/>
            <a:ext cx="9151574" cy="4984836"/>
          </a:xfrm>
          <a:prstGeom prst="rect">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495D15-8FC0-4363-8B0F-E65BB0DF7136}"/>
              </a:ext>
            </a:extLst>
          </p:cNvPr>
          <p:cNvSpPr/>
          <p:nvPr/>
        </p:nvSpPr>
        <p:spPr>
          <a:xfrm>
            <a:off x="0" y="4878237"/>
            <a:ext cx="9144000" cy="256168"/>
          </a:xfrm>
          <a:prstGeom prst="rect">
            <a:avLst/>
          </a:prstGeom>
          <a:solidFill>
            <a:srgbClr val="0E2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TextBox 13">
            <a:extLst>
              <a:ext uri="{FF2B5EF4-FFF2-40B4-BE49-F238E27FC236}">
                <a16:creationId xmlns:a16="http://schemas.microsoft.com/office/drawing/2014/main" id="{1E5246B3-8413-4C7B-B64E-5928C17BFC75}"/>
              </a:ext>
            </a:extLst>
          </p:cNvPr>
          <p:cNvSpPr txBox="1"/>
          <p:nvPr/>
        </p:nvSpPr>
        <p:spPr>
          <a:xfrm>
            <a:off x="124813" y="597034"/>
            <a:ext cx="8886799" cy="4739759"/>
          </a:xfrm>
          <a:prstGeom prst="rect">
            <a:avLst/>
          </a:prstGeom>
          <a:noFill/>
        </p:spPr>
        <p:txBody>
          <a:bodyPr wrap="square" rtlCol="0">
            <a:spAutoFit/>
          </a:bodyPr>
          <a:lstStyle/>
          <a:p>
            <a:pPr algn="just" rtl="1">
              <a:buClr>
                <a:srgbClr val="309AC2"/>
              </a:buClr>
              <a:buSzPct val="77000"/>
            </a:pPr>
            <a:r>
              <a:rPr lang="he-IL" sz="1600" b="1" u="sng" dirty="0">
                <a:solidFill>
                  <a:schemeClr val="bg1"/>
                </a:solidFill>
                <a:latin typeface="Assistant" panose="00000500000000000000" pitchFamily="2" charset="-79"/>
                <a:cs typeface="Assistant" panose="00000500000000000000" pitchFamily="2" charset="-79"/>
              </a:rPr>
              <a:t>רובד בסיס</a:t>
            </a:r>
          </a:p>
          <a:p>
            <a:pPr marL="714375" algn="just" rtl="1">
              <a:buClr>
                <a:srgbClr val="309AC2"/>
              </a:buClr>
              <a:buSzPct val="77000"/>
            </a:pPr>
            <a:r>
              <a:rPr lang="he-IL" sz="1600" b="1" dirty="0">
                <a:solidFill>
                  <a:schemeClr val="bg1"/>
                </a:solidFill>
                <a:latin typeface="Assistant" panose="00000500000000000000" pitchFamily="2" charset="-79"/>
                <a:cs typeface="Assistant" panose="00000500000000000000" pitchFamily="2" charset="-79"/>
              </a:rPr>
              <a:t>פרק א'- </a:t>
            </a:r>
            <a:r>
              <a:rPr lang="he-IL" sz="1600" dirty="0">
                <a:solidFill>
                  <a:schemeClr val="bg1"/>
                </a:solidFill>
                <a:latin typeface="Assistant" panose="00000500000000000000" pitchFamily="2" charset="-79"/>
                <a:cs typeface="Assistant" panose="00000500000000000000" pitchFamily="2" charset="-79"/>
              </a:rPr>
              <a:t>השתלות בישראל או בחו"ל וטיפולים מיוחדים בחו"ל</a:t>
            </a:r>
          </a:p>
          <a:p>
            <a:pPr marL="714375" algn="just" rtl="1">
              <a:buClr>
                <a:srgbClr val="309AC2"/>
              </a:buClr>
              <a:buSzPct val="77000"/>
            </a:pPr>
            <a:r>
              <a:rPr lang="he-IL" sz="1600" b="1" dirty="0">
                <a:solidFill>
                  <a:schemeClr val="bg1"/>
                </a:solidFill>
                <a:latin typeface="Assistant" panose="00000500000000000000" pitchFamily="2" charset="-79"/>
                <a:cs typeface="Assistant" panose="00000500000000000000" pitchFamily="2" charset="-79"/>
              </a:rPr>
              <a:t>פרק ב'- </a:t>
            </a:r>
            <a:r>
              <a:rPr lang="he-IL" sz="1600" dirty="0">
                <a:solidFill>
                  <a:schemeClr val="bg1"/>
                </a:solidFill>
                <a:latin typeface="Assistant" panose="00000500000000000000" pitchFamily="2" charset="-79"/>
                <a:cs typeface="Assistant" panose="00000500000000000000" pitchFamily="2" charset="-79"/>
              </a:rPr>
              <a:t>תרופות שאינן כלולות בסל הבריאות</a:t>
            </a:r>
          </a:p>
          <a:p>
            <a:pPr marL="714375" algn="just" rtl="1">
              <a:buClr>
                <a:srgbClr val="309AC2"/>
              </a:buClr>
              <a:buSzPct val="77000"/>
            </a:pPr>
            <a:r>
              <a:rPr lang="he-IL" sz="1600" b="1" dirty="0">
                <a:solidFill>
                  <a:schemeClr val="bg1"/>
                </a:solidFill>
                <a:latin typeface="Assistant" panose="00000500000000000000" pitchFamily="2" charset="-79"/>
                <a:cs typeface="Assistant" panose="00000500000000000000" pitchFamily="2" charset="-79"/>
              </a:rPr>
              <a:t>פרק ג'- </a:t>
            </a:r>
            <a:r>
              <a:rPr lang="he-IL" sz="1600" dirty="0">
                <a:solidFill>
                  <a:schemeClr val="bg1"/>
                </a:solidFill>
                <a:latin typeface="Assistant" panose="00000500000000000000" pitchFamily="2" charset="-79"/>
                <a:cs typeface="Assistant" panose="00000500000000000000" pitchFamily="2" charset="-79"/>
              </a:rPr>
              <a:t>ניתוחים וטיפולים מחליפי ניתוח בחו"ל</a:t>
            </a:r>
          </a:p>
          <a:p>
            <a:pPr marL="714375" algn="just" rtl="1">
              <a:buClr>
                <a:srgbClr val="309AC2"/>
              </a:buClr>
              <a:buSzPct val="77000"/>
            </a:pPr>
            <a:r>
              <a:rPr lang="he-IL" sz="1600" b="1" dirty="0">
                <a:solidFill>
                  <a:schemeClr val="bg1"/>
                </a:solidFill>
                <a:latin typeface="Assistant" panose="00000500000000000000" pitchFamily="2" charset="-79"/>
                <a:cs typeface="Assistant" panose="00000500000000000000" pitchFamily="2" charset="-79"/>
              </a:rPr>
              <a:t>פרק ד'- </a:t>
            </a:r>
            <a:r>
              <a:rPr lang="he-IL" sz="1600" dirty="0">
                <a:solidFill>
                  <a:schemeClr val="bg1"/>
                </a:solidFill>
                <a:latin typeface="Assistant" panose="00000500000000000000" pitchFamily="2" charset="-79"/>
                <a:cs typeface="Assistant" panose="00000500000000000000" pitchFamily="2" charset="-79"/>
              </a:rPr>
              <a:t>התייעצויות, בדיקות והחזר הוצאות רפואיות בגין מחלות קשות (30,000 ₪)</a:t>
            </a:r>
          </a:p>
          <a:p>
            <a:pPr algn="just" rtl="1">
              <a:buClr>
                <a:srgbClr val="309AC2"/>
              </a:buClr>
              <a:buSzPct val="77000"/>
            </a:pPr>
            <a:r>
              <a:rPr lang="he-IL" sz="1600" b="1" u="sng" dirty="0">
                <a:solidFill>
                  <a:schemeClr val="bg1"/>
                </a:solidFill>
                <a:latin typeface="Assistant" panose="00000500000000000000" pitchFamily="2" charset="-79"/>
                <a:cs typeface="Assistant" panose="00000500000000000000" pitchFamily="2" charset="-79"/>
              </a:rPr>
              <a:t>רובד 1</a:t>
            </a:r>
          </a:p>
          <a:p>
            <a:pPr marL="714375" algn="just" rtl="1">
              <a:buClr>
                <a:srgbClr val="309AC2"/>
              </a:buClr>
              <a:buSzPct val="77000"/>
            </a:pPr>
            <a:r>
              <a:rPr lang="he-IL" sz="1600" b="1" dirty="0">
                <a:solidFill>
                  <a:schemeClr val="bg1"/>
                </a:solidFill>
                <a:latin typeface="Assistant" panose="00000500000000000000" pitchFamily="2" charset="-79"/>
                <a:cs typeface="Assistant" panose="00000500000000000000" pitchFamily="2" charset="-79"/>
              </a:rPr>
              <a:t>פרק ה'- </a:t>
            </a:r>
            <a:r>
              <a:rPr lang="he-IL" sz="1600" dirty="0">
                <a:solidFill>
                  <a:schemeClr val="bg1"/>
                </a:solidFill>
                <a:latin typeface="Assistant" panose="00000500000000000000" pitchFamily="2" charset="-79"/>
                <a:cs typeface="Assistant" panose="00000500000000000000" pitchFamily="2" charset="-79"/>
              </a:rPr>
              <a:t>ניתוחים מהשקל הראשון – או - </a:t>
            </a:r>
          </a:p>
          <a:p>
            <a:pPr marL="714375" algn="just" rtl="1">
              <a:buClr>
                <a:srgbClr val="309AC2"/>
              </a:buClr>
              <a:buSzPct val="77000"/>
            </a:pPr>
            <a:r>
              <a:rPr lang="he-IL" sz="1600" b="1" dirty="0">
                <a:solidFill>
                  <a:schemeClr val="bg1"/>
                </a:solidFill>
                <a:latin typeface="Assistant" panose="00000500000000000000" pitchFamily="2" charset="-79"/>
                <a:cs typeface="Assistant" panose="00000500000000000000" pitchFamily="2" charset="-79"/>
              </a:rPr>
              <a:t>פרק ו'- </a:t>
            </a:r>
            <a:r>
              <a:rPr lang="he-IL" sz="1600" dirty="0">
                <a:solidFill>
                  <a:schemeClr val="bg1"/>
                </a:solidFill>
                <a:latin typeface="Assistant" panose="00000500000000000000" pitchFamily="2" charset="-79"/>
                <a:cs typeface="Assistant" panose="00000500000000000000" pitchFamily="2" charset="-79"/>
              </a:rPr>
              <a:t>ניתוחים משלים שב"ן</a:t>
            </a:r>
          </a:p>
          <a:p>
            <a:pPr algn="just" rtl="1">
              <a:buClr>
                <a:srgbClr val="309AC2"/>
              </a:buClr>
              <a:buSzPct val="77000"/>
            </a:pPr>
            <a:endParaRPr lang="he-IL" sz="1600" b="1" u="sng" dirty="0">
              <a:solidFill>
                <a:schemeClr val="bg1"/>
              </a:solidFill>
              <a:latin typeface="Assistant" panose="00000500000000000000" pitchFamily="2" charset="-79"/>
              <a:cs typeface="Assistant" panose="00000500000000000000" pitchFamily="2" charset="-79"/>
            </a:endParaRPr>
          </a:p>
          <a:p>
            <a:pPr algn="just" rtl="1">
              <a:buClr>
                <a:srgbClr val="309AC2"/>
              </a:buClr>
              <a:buSzPct val="77000"/>
            </a:pPr>
            <a:r>
              <a:rPr lang="he-IL" sz="1600" b="1" u="sng" dirty="0">
                <a:solidFill>
                  <a:schemeClr val="bg1"/>
                </a:solidFill>
                <a:latin typeface="Assistant" panose="00000500000000000000" pitchFamily="2" charset="-79"/>
                <a:cs typeface="Assistant" panose="00000500000000000000" pitchFamily="2" charset="-79"/>
              </a:rPr>
              <a:t>רובד 2</a:t>
            </a:r>
          </a:p>
          <a:p>
            <a:pPr lvl="0" algn="r" rtl="1"/>
            <a:r>
              <a:rPr lang="he-IL" sz="1600" b="1" dirty="0">
                <a:solidFill>
                  <a:schemeClr val="bg1"/>
                </a:solidFill>
                <a:latin typeface="Assistant" panose="00000500000000000000" pitchFamily="2" charset="-79"/>
                <a:cs typeface="Assistant" panose="00000500000000000000" pitchFamily="2" charset="-79"/>
              </a:rPr>
              <a:t>                 פרק ז'- </a:t>
            </a:r>
            <a:r>
              <a:rPr lang="he-IL" sz="1600" dirty="0">
                <a:solidFill>
                  <a:schemeClr val="bg1"/>
                </a:solidFill>
                <a:latin typeface="Assistant" panose="00000500000000000000" pitchFamily="2" charset="-79"/>
                <a:cs typeface="Assistant" panose="00000500000000000000" pitchFamily="2" charset="-79"/>
              </a:rPr>
              <a:t>שירותים רפואיים שלא בעת אשפוז (כגון בדיקות הדמיה, בדיקות היריון ובדיקות אבחון).</a:t>
            </a:r>
          </a:p>
          <a:p>
            <a:pPr lvl="0" algn="r" rtl="1"/>
            <a:r>
              <a:rPr lang="he-IL" sz="1600" b="1" dirty="0">
                <a:solidFill>
                  <a:schemeClr val="bg1"/>
                </a:solidFill>
                <a:latin typeface="Assistant" panose="00000500000000000000" pitchFamily="2" charset="-79"/>
                <a:cs typeface="Assistant" panose="00000500000000000000" pitchFamily="2" charset="-79"/>
              </a:rPr>
              <a:t>                 פרק ח'- </a:t>
            </a:r>
            <a:r>
              <a:rPr lang="he-IL" sz="1600" dirty="0">
                <a:solidFill>
                  <a:schemeClr val="bg1"/>
                </a:solidFill>
                <a:latin typeface="Assistant" panose="00000500000000000000" pitchFamily="2" charset="-79"/>
                <a:cs typeface="Assistant" panose="00000500000000000000" pitchFamily="2" charset="-79"/>
              </a:rPr>
              <a:t>כתב שירות "רפואה משלימה" </a:t>
            </a:r>
          </a:p>
          <a:p>
            <a:pPr lvl="0" algn="r" rtl="1"/>
            <a:r>
              <a:rPr lang="he-IL" sz="1600" b="1" dirty="0">
                <a:solidFill>
                  <a:schemeClr val="bg1"/>
                </a:solidFill>
                <a:latin typeface="Assistant" panose="00000500000000000000" pitchFamily="2" charset="-79"/>
                <a:cs typeface="Assistant" panose="00000500000000000000" pitchFamily="2" charset="-79"/>
              </a:rPr>
              <a:t>                </a:t>
            </a:r>
          </a:p>
          <a:p>
            <a:pPr algn="r" rtl="1"/>
            <a:r>
              <a:rPr lang="he-IL" sz="1600" b="1" u="sng" dirty="0">
                <a:solidFill>
                  <a:schemeClr val="bg1"/>
                </a:solidFill>
                <a:latin typeface="Assistant" panose="00000500000000000000" pitchFamily="2" charset="-79"/>
                <a:cs typeface="Assistant" panose="00000500000000000000" pitchFamily="2" charset="-79"/>
              </a:rPr>
              <a:t>רובד 3 </a:t>
            </a:r>
            <a:endParaRPr lang="he-IL" sz="1600" b="1" u="sng" dirty="0">
              <a:solidFill>
                <a:schemeClr val="bg1"/>
              </a:solidFill>
              <a:highlight>
                <a:srgbClr val="0000FF"/>
              </a:highlight>
              <a:latin typeface="Assistant" panose="00000500000000000000" pitchFamily="2" charset="-79"/>
              <a:cs typeface="Assistant" panose="00000500000000000000" pitchFamily="2" charset="-79"/>
            </a:endParaRPr>
          </a:p>
          <a:p>
            <a:pPr algn="r" rtl="1"/>
            <a:r>
              <a:rPr lang="he-IL" sz="1600" dirty="0">
                <a:solidFill>
                  <a:schemeClr val="bg1"/>
                </a:solidFill>
                <a:latin typeface="Assistant" panose="00000500000000000000" pitchFamily="2" charset="-79"/>
                <a:cs typeface="Assistant" panose="00000500000000000000" pitchFamily="2" charset="-79"/>
              </a:rPr>
              <a:t>                 </a:t>
            </a:r>
            <a:r>
              <a:rPr lang="he-IL" sz="1600" b="1" dirty="0">
                <a:solidFill>
                  <a:schemeClr val="bg1"/>
                </a:solidFill>
                <a:latin typeface="Assistant" panose="00000500000000000000" pitchFamily="2" charset="-79"/>
                <a:cs typeface="Assistant" panose="00000500000000000000" pitchFamily="2" charset="-79"/>
              </a:rPr>
              <a:t>פרק ט'- </a:t>
            </a:r>
            <a:r>
              <a:rPr lang="he-IL" sz="1600" dirty="0">
                <a:solidFill>
                  <a:schemeClr val="bg1"/>
                </a:solidFill>
                <a:latin typeface="Assistant" panose="00000500000000000000" pitchFamily="2" charset="-79"/>
                <a:cs typeface="Assistant" panose="00000500000000000000" pitchFamily="2" charset="-79"/>
              </a:rPr>
              <a:t>כתב שירות "אבחנה מהירה"</a:t>
            </a:r>
          </a:p>
          <a:p>
            <a:pPr algn="r" rtl="1"/>
            <a:r>
              <a:rPr lang="he-IL" sz="1600" dirty="0">
                <a:solidFill>
                  <a:schemeClr val="bg1"/>
                </a:solidFill>
                <a:latin typeface="Assistant" panose="00000500000000000000" pitchFamily="2" charset="-79"/>
                <a:cs typeface="Assistant" panose="00000500000000000000" pitchFamily="2" charset="-79"/>
              </a:rPr>
              <a:t>                 </a:t>
            </a:r>
            <a:r>
              <a:rPr lang="he-IL" sz="1600" b="1" dirty="0">
                <a:solidFill>
                  <a:schemeClr val="bg1"/>
                </a:solidFill>
                <a:latin typeface="Assistant" panose="00000500000000000000" pitchFamily="2" charset="-79"/>
                <a:cs typeface="Assistant" panose="00000500000000000000" pitchFamily="2" charset="-79"/>
              </a:rPr>
              <a:t>פרק י' </a:t>
            </a:r>
            <a:r>
              <a:rPr lang="he-IL" sz="1600" dirty="0">
                <a:solidFill>
                  <a:schemeClr val="bg1"/>
                </a:solidFill>
                <a:latin typeface="Assistant" panose="00000500000000000000" pitchFamily="2" charset="-79"/>
                <a:cs typeface="Assistant" panose="00000500000000000000" pitchFamily="2" charset="-79"/>
              </a:rPr>
              <a:t>– כתב שירות "רופא אישי"</a:t>
            </a:r>
          </a:p>
          <a:p>
            <a:pPr algn="r" rtl="1"/>
            <a:r>
              <a:rPr lang="he-IL" sz="1600" dirty="0">
                <a:solidFill>
                  <a:schemeClr val="bg1"/>
                </a:solidFill>
                <a:latin typeface="Assistant" panose="00000500000000000000" pitchFamily="2" charset="-79"/>
                <a:cs typeface="Assistant" panose="00000500000000000000" pitchFamily="2" charset="-79"/>
              </a:rPr>
              <a:t>                 </a:t>
            </a:r>
            <a:r>
              <a:rPr lang="he-IL" sz="1600" b="1" dirty="0">
                <a:solidFill>
                  <a:schemeClr val="bg1"/>
                </a:solidFill>
                <a:latin typeface="Assistant" panose="00000500000000000000" pitchFamily="2" charset="-79"/>
                <a:cs typeface="Assistant" panose="00000500000000000000" pitchFamily="2" charset="-79"/>
              </a:rPr>
              <a:t>פרק יא' </a:t>
            </a:r>
            <a:r>
              <a:rPr lang="he-IL" sz="1600" dirty="0">
                <a:solidFill>
                  <a:schemeClr val="bg1"/>
                </a:solidFill>
                <a:latin typeface="Assistant" panose="00000500000000000000" pitchFamily="2" charset="-79"/>
                <a:cs typeface="Assistant" panose="00000500000000000000" pitchFamily="2" charset="-79"/>
              </a:rPr>
              <a:t>– כתב שירות "רופא מומחה אונליין"</a:t>
            </a:r>
          </a:p>
          <a:p>
            <a:pPr algn="r" rtl="1"/>
            <a:endParaRPr lang="en-US" sz="1600" dirty="0">
              <a:solidFill>
                <a:schemeClr val="bg1"/>
              </a:solidFill>
              <a:latin typeface="Assistant" panose="00000500000000000000" pitchFamily="2" charset="-79"/>
              <a:cs typeface="Assistant" panose="00000500000000000000" pitchFamily="2" charset="-79"/>
            </a:endParaRPr>
          </a:p>
          <a:p>
            <a:pPr lvl="0" algn="r" rtl="1"/>
            <a:endParaRPr lang="he-IL" sz="1400" dirty="0">
              <a:solidFill>
                <a:schemeClr val="bg1"/>
              </a:solidFill>
              <a:latin typeface="Assistant" panose="00000500000000000000" pitchFamily="2" charset="-79"/>
              <a:cs typeface="Assistant" panose="00000500000000000000" pitchFamily="2" charset="-79"/>
            </a:endParaRPr>
          </a:p>
        </p:txBody>
      </p:sp>
      <p:sp>
        <p:nvSpPr>
          <p:cNvPr id="4" name="Speech Bubble: Rectangle 3">
            <a:extLst>
              <a:ext uri="{FF2B5EF4-FFF2-40B4-BE49-F238E27FC236}">
                <a16:creationId xmlns:a16="http://schemas.microsoft.com/office/drawing/2014/main" id="{24261D3B-2723-4906-BACE-F91F798C8B01}"/>
              </a:ext>
            </a:extLst>
          </p:cNvPr>
          <p:cNvSpPr/>
          <p:nvPr/>
        </p:nvSpPr>
        <p:spPr>
          <a:xfrm>
            <a:off x="5867400" y="-5399"/>
            <a:ext cx="3276601" cy="629019"/>
          </a:xfrm>
          <a:prstGeom prst="wedgeRectCallout">
            <a:avLst>
              <a:gd name="adj1" fmla="val -55332"/>
              <a:gd name="adj2" fmla="val 241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כותרת 1">
            <a:extLst>
              <a:ext uri="{FF2B5EF4-FFF2-40B4-BE49-F238E27FC236}">
                <a16:creationId xmlns:a16="http://schemas.microsoft.com/office/drawing/2014/main" id="{F957BF25-CE92-40B5-87F6-7BC2E532AE45}"/>
              </a:ext>
            </a:extLst>
          </p:cNvPr>
          <p:cNvSpPr>
            <a:spLocks noGrp="1"/>
          </p:cNvSpPr>
          <p:nvPr>
            <p:ph type="title"/>
          </p:nvPr>
        </p:nvSpPr>
        <p:spPr>
          <a:xfrm>
            <a:off x="5486400" y="-114103"/>
            <a:ext cx="3665174" cy="809412"/>
          </a:xfrm>
        </p:spPr>
        <p:txBody>
          <a:bodyPr>
            <a:noAutofit/>
          </a:bodyPr>
          <a:lstStyle/>
          <a:p>
            <a:pPr algn="r" rtl="1"/>
            <a:r>
              <a:rPr lang="he-IL" sz="4000" b="1" kern="10" dirty="0">
                <a:ln w="9525">
                  <a:noFill/>
                  <a:round/>
                  <a:headEnd/>
                  <a:tailEnd/>
                </a:ln>
                <a:solidFill>
                  <a:srgbClr val="309AC2"/>
                </a:solidFill>
                <a:latin typeface="Assistant" panose="020B0604020202020204" charset="-79"/>
                <a:cs typeface="Assistant" panose="020B0604020202020204" charset="-79"/>
              </a:rPr>
              <a:t>מבנה הפוליסה</a:t>
            </a:r>
            <a:endParaRPr lang="he-IL" sz="4000" b="1" dirty="0">
              <a:ln w="9525">
                <a:noFill/>
                <a:round/>
                <a:headEnd/>
                <a:tailEnd/>
              </a:ln>
              <a:solidFill>
                <a:srgbClr val="309AC2"/>
              </a:solidFill>
              <a:latin typeface="Assistant" panose="020B0604020202020204" charset="-79"/>
              <a:cs typeface="Assistant" panose="020B0604020202020204" charset="-79"/>
            </a:endParaRPr>
          </a:p>
        </p:txBody>
      </p:sp>
      <p:pic>
        <p:nvPicPr>
          <p:cNvPr id="3" name="Picture 2" descr="לוגו הטכניון - paamonim">
            <a:extLst>
              <a:ext uri="{FF2B5EF4-FFF2-40B4-BE49-F238E27FC236}">
                <a16:creationId xmlns:a16="http://schemas.microsoft.com/office/drawing/2014/main" id="{1E456CFD-8444-25C2-FDDA-A583E8365F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07" y="32665"/>
            <a:ext cx="1431899" cy="69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825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FA0915-BF9B-45F7-804A-3A28E3AC5C81}"/>
              </a:ext>
            </a:extLst>
          </p:cNvPr>
          <p:cNvSpPr/>
          <p:nvPr/>
        </p:nvSpPr>
        <p:spPr>
          <a:xfrm>
            <a:off x="0" y="-6606"/>
            <a:ext cx="9151574" cy="4984836"/>
          </a:xfrm>
          <a:prstGeom prst="rect">
            <a:avLst/>
          </a:prstGeom>
          <a:solidFill>
            <a:srgbClr val="43A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495D15-8FC0-4363-8B0F-E65BB0DF7136}"/>
              </a:ext>
            </a:extLst>
          </p:cNvPr>
          <p:cNvSpPr/>
          <p:nvPr/>
        </p:nvSpPr>
        <p:spPr>
          <a:xfrm>
            <a:off x="0" y="4878237"/>
            <a:ext cx="9144000" cy="256168"/>
          </a:xfrm>
          <a:prstGeom prst="rect">
            <a:avLst/>
          </a:prstGeom>
          <a:solidFill>
            <a:srgbClr val="0E2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TextBox 13">
            <a:extLst>
              <a:ext uri="{FF2B5EF4-FFF2-40B4-BE49-F238E27FC236}">
                <a16:creationId xmlns:a16="http://schemas.microsoft.com/office/drawing/2014/main" id="{1E5246B3-8413-4C7B-B64E-5928C17BFC75}"/>
              </a:ext>
            </a:extLst>
          </p:cNvPr>
          <p:cNvSpPr txBox="1"/>
          <p:nvPr/>
        </p:nvSpPr>
        <p:spPr>
          <a:xfrm>
            <a:off x="-25831" y="723258"/>
            <a:ext cx="9133668" cy="4770537"/>
          </a:xfrm>
          <a:prstGeom prst="rect">
            <a:avLst/>
          </a:prstGeom>
          <a:noFill/>
        </p:spPr>
        <p:txBody>
          <a:bodyPr wrap="square" rtlCol="0">
            <a:spAutoFit/>
          </a:bodyPr>
          <a:lstStyle/>
          <a:p>
            <a:pPr marL="285750" indent="-285750" algn="r" rtl="1">
              <a:buClr>
                <a:schemeClr val="bg1"/>
              </a:buClr>
              <a:buSzPct val="77000"/>
              <a:buFont typeface="Wingdings" panose="05000000000000000000" pitchFamily="2" charset="2"/>
              <a:buChar char="ü"/>
            </a:pPr>
            <a:r>
              <a:rPr lang="he-IL" sz="1200" b="1" dirty="0">
                <a:solidFill>
                  <a:schemeClr val="bg1"/>
                </a:solidFill>
                <a:latin typeface="Assistant" panose="00000500000000000000" pitchFamily="2" charset="-79"/>
                <a:cs typeface="Assistant" panose="00000500000000000000" pitchFamily="2" charset="-79"/>
              </a:rPr>
              <a:t>תקופת ההסכם: </a:t>
            </a:r>
            <a:r>
              <a:rPr lang="he-IL" sz="1200" dirty="0">
                <a:solidFill>
                  <a:schemeClr val="bg1"/>
                </a:solidFill>
                <a:latin typeface="Assistant" panose="00000500000000000000" pitchFamily="2" charset="-79"/>
                <a:cs typeface="Assistant" panose="00000500000000000000" pitchFamily="2" charset="-79"/>
              </a:rPr>
              <a:t>1.11.2022 ועד 31.10.2027 (5 שנים) </a:t>
            </a:r>
          </a:p>
          <a:p>
            <a:pPr marL="285750" indent="-285750" algn="r" rtl="1">
              <a:buClr>
                <a:srgbClr val="309AC2"/>
              </a:buClr>
              <a:buSzPct val="77000"/>
              <a:buFont typeface="Arial" panose="020B0604020202020204" pitchFamily="34" charset="0"/>
              <a:buChar char="•"/>
            </a:pPr>
            <a:r>
              <a:rPr lang="he-IL" sz="1200" b="1" dirty="0">
                <a:solidFill>
                  <a:schemeClr val="bg1"/>
                </a:solidFill>
                <a:latin typeface="Assistant" panose="00000500000000000000" pitchFamily="2" charset="-79"/>
                <a:cs typeface="Assistant" panose="00000500000000000000" pitchFamily="2" charset="-79"/>
              </a:rPr>
              <a:t>המבוטחים: </a:t>
            </a:r>
            <a:r>
              <a:rPr lang="he-IL" sz="1200" dirty="0">
                <a:solidFill>
                  <a:schemeClr val="bg1"/>
                </a:solidFill>
                <a:latin typeface="Assistant" panose="00000500000000000000" pitchFamily="2" charset="-79"/>
                <a:cs typeface="Assistant" panose="00000500000000000000" pitchFamily="2" charset="-79"/>
              </a:rPr>
              <a:t>עובדי הטכניון (כולל עובדי מחקר ועובדים אחרים שאינם זכאים למימון מבעל הפוליסה), גמלאים, בני/</a:t>
            </a:r>
            <a:r>
              <a:rPr lang="he-IL" sz="1200" dirty="0" err="1">
                <a:solidFill>
                  <a:schemeClr val="bg1"/>
                </a:solidFill>
                <a:latin typeface="Assistant" panose="00000500000000000000" pitchFamily="2" charset="-79"/>
                <a:cs typeface="Assistant" panose="00000500000000000000" pitchFamily="2" charset="-79"/>
              </a:rPr>
              <a:t>ות</a:t>
            </a:r>
            <a:r>
              <a:rPr lang="he-IL" sz="1200" dirty="0">
                <a:solidFill>
                  <a:schemeClr val="bg1"/>
                </a:solidFill>
                <a:latin typeface="Assistant" panose="00000500000000000000" pitchFamily="2" charset="-79"/>
                <a:cs typeface="Assistant" panose="00000500000000000000" pitchFamily="2" charset="-79"/>
              </a:rPr>
              <a:t> זוגם, ילדיהם, חתנים, כלות ונכדים ובני/</a:t>
            </a:r>
            <a:r>
              <a:rPr lang="he-IL" sz="1200" dirty="0" err="1">
                <a:solidFill>
                  <a:schemeClr val="bg1"/>
                </a:solidFill>
                <a:latin typeface="Assistant" panose="00000500000000000000" pitchFamily="2" charset="-79"/>
                <a:cs typeface="Assistant" panose="00000500000000000000" pitchFamily="2" charset="-79"/>
              </a:rPr>
              <a:t>ות</a:t>
            </a:r>
            <a:r>
              <a:rPr lang="he-IL" sz="1200" dirty="0">
                <a:solidFill>
                  <a:schemeClr val="bg1"/>
                </a:solidFill>
                <a:latin typeface="Assistant" panose="00000500000000000000" pitchFamily="2" charset="-79"/>
                <a:cs typeface="Assistant" panose="00000500000000000000" pitchFamily="2" charset="-79"/>
              </a:rPr>
              <a:t> זוגם</a:t>
            </a:r>
          </a:p>
          <a:p>
            <a:pPr algn="r" rtl="1">
              <a:buClr>
                <a:schemeClr val="bg1"/>
              </a:buClr>
              <a:buSzPct val="77000"/>
            </a:pPr>
            <a:endParaRPr lang="he-IL" sz="1200" b="1" dirty="0">
              <a:solidFill>
                <a:schemeClr val="bg1"/>
              </a:solidFill>
              <a:latin typeface="Assistant" panose="00000500000000000000" pitchFamily="2" charset="-79"/>
              <a:cs typeface="Assistant" panose="00000500000000000000" pitchFamily="2" charset="-79"/>
            </a:endParaRPr>
          </a:p>
          <a:p>
            <a:pPr marL="285750" indent="-285750" algn="r" rtl="1">
              <a:buClr>
                <a:schemeClr val="bg1"/>
              </a:buClr>
              <a:buSzPct val="77000"/>
              <a:buFont typeface="Wingdings" panose="05000000000000000000" pitchFamily="2" charset="2"/>
              <a:buChar char="ü"/>
            </a:pPr>
            <a:r>
              <a:rPr lang="he-IL" sz="1200" b="1" dirty="0">
                <a:solidFill>
                  <a:schemeClr val="bg1"/>
                </a:solidFill>
                <a:latin typeface="Assistant" panose="00000500000000000000" pitchFamily="2" charset="-79"/>
                <a:cs typeface="Assistant" panose="00000500000000000000" pitchFamily="2" charset="-79"/>
              </a:rPr>
              <a:t>חברת הביטוח: </a:t>
            </a:r>
            <a:r>
              <a:rPr lang="he-IL" sz="1200" dirty="0">
                <a:solidFill>
                  <a:schemeClr val="bg1"/>
                </a:solidFill>
                <a:latin typeface="Assistant" panose="00000500000000000000" pitchFamily="2" charset="-79"/>
                <a:cs typeface="Assistant" panose="00000500000000000000" pitchFamily="2" charset="-79"/>
              </a:rPr>
              <a:t>הפניקס</a:t>
            </a:r>
          </a:p>
          <a:p>
            <a:pPr marL="285750" indent="-285750" algn="r" rtl="1">
              <a:buClr>
                <a:srgbClr val="309AC2"/>
              </a:buClr>
              <a:buSzPct val="77000"/>
              <a:buFont typeface="Arial" panose="020B0604020202020204" pitchFamily="34" charset="0"/>
              <a:buChar char="•"/>
            </a:pPr>
            <a:r>
              <a:rPr lang="he-IL" sz="1200" b="1" dirty="0">
                <a:solidFill>
                  <a:schemeClr val="bg1"/>
                </a:solidFill>
                <a:latin typeface="Assistant" panose="00000500000000000000" pitchFamily="2" charset="-79"/>
                <a:cs typeface="Assistant" panose="00000500000000000000" pitchFamily="2" charset="-79"/>
              </a:rPr>
              <a:t>סוכנות הביטוח: </a:t>
            </a:r>
            <a:r>
              <a:rPr lang="he-IL" sz="1200" dirty="0" err="1">
                <a:solidFill>
                  <a:schemeClr val="bg1"/>
                </a:solidFill>
                <a:latin typeface="Assistant" panose="00000500000000000000" pitchFamily="2" charset="-79"/>
                <a:cs typeface="Assistant" panose="00000500000000000000" pitchFamily="2" charset="-79"/>
              </a:rPr>
              <a:t>מדנס</a:t>
            </a:r>
            <a:endParaRPr lang="he-IL" sz="1200" dirty="0">
              <a:solidFill>
                <a:schemeClr val="bg1"/>
              </a:solidFill>
              <a:latin typeface="Assistant" panose="00000500000000000000" pitchFamily="2" charset="-79"/>
              <a:cs typeface="Assistant" panose="00000500000000000000" pitchFamily="2" charset="-79"/>
            </a:endParaRPr>
          </a:p>
          <a:p>
            <a:pPr marL="285750" indent="-285750" algn="r" rtl="1">
              <a:buClr>
                <a:schemeClr val="bg1"/>
              </a:buClr>
              <a:buSzPct val="77000"/>
              <a:buFont typeface="Wingdings" panose="05000000000000000000" pitchFamily="2" charset="2"/>
              <a:buChar char="ü"/>
            </a:pPr>
            <a:r>
              <a:rPr lang="he-IL" sz="1200" b="1" dirty="0">
                <a:solidFill>
                  <a:schemeClr val="bg1"/>
                </a:solidFill>
                <a:latin typeface="Assistant" panose="00000500000000000000" pitchFamily="2" charset="-79"/>
                <a:cs typeface="Assistant" panose="00000500000000000000" pitchFamily="2" charset="-79"/>
              </a:rPr>
              <a:t>חברת הייעוץ: </a:t>
            </a:r>
            <a:r>
              <a:rPr lang="he-IL" sz="1200" dirty="0">
                <a:solidFill>
                  <a:schemeClr val="bg1"/>
                </a:solidFill>
                <a:latin typeface="Assistant" panose="00000500000000000000" pitchFamily="2" charset="-79"/>
                <a:cs typeface="Assistant" panose="00000500000000000000" pitchFamily="2" charset="-79"/>
              </a:rPr>
              <a:t>פרש קונספט </a:t>
            </a:r>
          </a:p>
          <a:p>
            <a:pPr marL="285750" indent="-285750" algn="r" rtl="1">
              <a:buClr>
                <a:schemeClr val="bg1"/>
              </a:buClr>
              <a:buSzPct val="77000"/>
              <a:buFont typeface="Wingdings" panose="05000000000000000000" pitchFamily="2" charset="2"/>
              <a:buChar char="ü"/>
            </a:pPr>
            <a:endParaRPr lang="he-IL" sz="1200" b="1" dirty="0">
              <a:solidFill>
                <a:schemeClr val="bg1"/>
              </a:solidFill>
              <a:latin typeface="Assistant" panose="00000500000000000000" pitchFamily="2" charset="-79"/>
              <a:cs typeface="Assistant" panose="00000500000000000000" pitchFamily="2" charset="-79"/>
            </a:endParaRPr>
          </a:p>
          <a:p>
            <a:pPr marL="285750" indent="-285750" algn="r" rtl="1">
              <a:buClr>
                <a:schemeClr val="bg1"/>
              </a:buClr>
              <a:buSzPct val="77000"/>
              <a:buFont typeface="Wingdings" panose="05000000000000000000" pitchFamily="2" charset="2"/>
              <a:buChar char="ü"/>
            </a:pPr>
            <a:r>
              <a:rPr lang="he-IL" sz="1200" b="1" dirty="0">
                <a:solidFill>
                  <a:schemeClr val="bg1"/>
                </a:solidFill>
                <a:latin typeface="Assistant" panose="00000500000000000000" pitchFamily="2" charset="-79"/>
                <a:cs typeface="Assistant" panose="00000500000000000000" pitchFamily="2" charset="-79"/>
              </a:rPr>
              <a:t>המשכיות:</a:t>
            </a:r>
            <a:r>
              <a:rPr lang="he-IL" sz="1200" dirty="0">
                <a:solidFill>
                  <a:schemeClr val="bg1"/>
                </a:solidFill>
                <a:latin typeface="Assistant" panose="00000500000000000000" pitchFamily="2" charset="-79"/>
                <a:cs typeface="Assistant" panose="00000500000000000000" pitchFamily="2" charset="-79"/>
              </a:rPr>
              <a:t> 2 אפשרויות: 1. עובד עם ותק של לפחות 10 שנים ומעל גיל 40 – רשאי להישאר בביטוח הקבוצתי או לעבור לביטוח פרטי. מי שלא עומד בקריטריונים אלה, רשאי לרכוש ביטוח פרטי מחברת הביטוח, עם הנחה בשיעור 25% לשנתיים ו 10% מהשנה השלישית ועד השנה החמישית כולל וכן ללא הצהרת בריאות (לפונים תוך 90 יום)</a:t>
            </a:r>
          </a:p>
          <a:p>
            <a:pPr marL="285750" indent="-285750" algn="r" rtl="1">
              <a:buClr>
                <a:schemeClr val="bg1"/>
              </a:buClr>
              <a:buSzPct val="77000"/>
              <a:buFont typeface="Wingdings" panose="05000000000000000000" pitchFamily="2" charset="2"/>
              <a:buChar char="ü"/>
            </a:pPr>
            <a:r>
              <a:rPr lang="he-IL" sz="1200" b="1" dirty="0">
                <a:solidFill>
                  <a:schemeClr val="bg1"/>
                </a:solidFill>
                <a:latin typeface="Assistant" panose="00000500000000000000" pitchFamily="2" charset="-79"/>
                <a:cs typeface="Assistant" panose="00000500000000000000" pitchFamily="2" charset="-79"/>
              </a:rPr>
              <a:t>הנחת ילדים: </a:t>
            </a:r>
            <a:r>
              <a:rPr lang="he-IL" sz="1200" dirty="0">
                <a:solidFill>
                  <a:schemeClr val="bg1"/>
                </a:solidFill>
                <a:latin typeface="Assistant" panose="00000500000000000000" pitchFamily="2" charset="-79"/>
                <a:cs typeface="Assistant" panose="00000500000000000000" pitchFamily="2" charset="-79"/>
              </a:rPr>
              <a:t>החל מהילד השלישי ואילך – </a:t>
            </a:r>
            <a:r>
              <a:rPr lang="he-IL" sz="1200" b="1" dirty="0">
                <a:solidFill>
                  <a:schemeClr val="bg1"/>
                </a:solidFill>
                <a:latin typeface="Assistant" panose="00000500000000000000" pitchFamily="2" charset="-79"/>
                <a:cs typeface="Assistant" panose="00000500000000000000" pitchFamily="2" charset="-79"/>
              </a:rPr>
              <a:t>חינם</a:t>
            </a:r>
          </a:p>
          <a:p>
            <a:pPr marL="285750" indent="-285750" algn="r" rtl="1">
              <a:buClr>
                <a:schemeClr val="bg1"/>
              </a:buClr>
              <a:buSzPct val="77000"/>
              <a:buFont typeface="Wingdings" panose="05000000000000000000" pitchFamily="2" charset="2"/>
              <a:buChar char="ü"/>
            </a:pPr>
            <a:endParaRPr lang="he-IL" sz="1200" b="1" dirty="0">
              <a:solidFill>
                <a:schemeClr val="bg1"/>
              </a:solidFill>
              <a:latin typeface="Assistant" panose="00000500000000000000" pitchFamily="2" charset="-79"/>
              <a:cs typeface="Assistant" panose="00000500000000000000" pitchFamily="2" charset="-79"/>
            </a:endParaRPr>
          </a:p>
          <a:p>
            <a:pPr marL="285750" lvl="2" indent="-285750" algn="just" rtl="1">
              <a:spcAft>
                <a:spcPct val="0"/>
              </a:spcAft>
              <a:buFont typeface="Wingdings" panose="05000000000000000000" pitchFamily="2" charset="2"/>
              <a:buChar char="ü"/>
              <a:tabLst>
                <a:tab pos="381000" algn="l"/>
              </a:tabLst>
            </a:pPr>
            <a:r>
              <a:rPr lang="he-IL" sz="1200" b="1" dirty="0">
                <a:solidFill>
                  <a:schemeClr val="bg1"/>
                </a:solidFill>
                <a:latin typeface="Assistant" panose="00000500000000000000" pitchFamily="2" charset="-79"/>
                <a:cs typeface="Assistant" panose="00000500000000000000" pitchFamily="2" charset="-79"/>
              </a:rPr>
              <a:t>מימון הביטוח: </a:t>
            </a:r>
          </a:p>
          <a:p>
            <a:pPr marL="285750" lvl="2" indent="-285750" algn="just" rtl="1">
              <a:spcAft>
                <a:spcPct val="0"/>
              </a:spcAft>
              <a:buFont typeface="Wingdings" panose="05000000000000000000" pitchFamily="2" charset="2"/>
              <a:buChar char="ü"/>
              <a:tabLst>
                <a:tab pos="381000" algn="l"/>
              </a:tabLst>
            </a:pPr>
            <a:r>
              <a:rPr lang="he-IL" sz="1200" b="1" u="sng" dirty="0">
                <a:solidFill>
                  <a:schemeClr val="bg1"/>
                </a:solidFill>
                <a:latin typeface="Assistant" panose="00000500000000000000" pitchFamily="2" charset="-79"/>
                <a:cs typeface="Assistant" panose="00000500000000000000" pitchFamily="2" charset="-79"/>
              </a:rPr>
              <a:t>רובד בסיס:</a:t>
            </a:r>
            <a:r>
              <a:rPr lang="he-IL" sz="1200" b="1" dirty="0">
                <a:solidFill>
                  <a:schemeClr val="bg1"/>
                </a:solidFill>
                <a:latin typeface="Assistant" panose="00000500000000000000" pitchFamily="2" charset="-79"/>
                <a:cs typeface="Assistant" panose="00000500000000000000" pitchFamily="2" charset="-79"/>
              </a:rPr>
              <a:t> </a:t>
            </a:r>
          </a:p>
          <a:p>
            <a:pPr marL="285750" lvl="2" indent="-285750" algn="just" rtl="1">
              <a:spcAft>
                <a:spcPct val="0"/>
              </a:spcAft>
              <a:buFont typeface="Wingdings" panose="05000000000000000000" pitchFamily="2" charset="2"/>
              <a:buChar char="§"/>
              <a:tabLst>
                <a:tab pos="381000" algn="l"/>
              </a:tabLst>
            </a:pPr>
            <a:r>
              <a:rPr lang="he-IL" sz="1100" b="1" dirty="0">
                <a:solidFill>
                  <a:schemeClr val="bg1"/>
                </a:solidFill>
                <a:latin typeface="Assistant" panose="00000500000000000000" pitchFamily="2" charset="-79"/>
                <a:cs typeface="Assistant" panose="00000500000000000000" pitchFamily="2" charset="-79"/>
              </a:rPr>
              <a:t>עבור העובד (לא כולל עובדי מחקר)</a:t>
            </a:r>
            <a:r>
              <a:rPr lang="he-IL" sz="1100" dirty="0">
                <a:solidFill>
                  <a:schemeClr val="bg1"/>
                </a:solidFill>
                <a:latin typeface="Assistant" panose="00000500000000000000" pitchFamily="2" charset="-79"/>
                <a:cs typeface="Assistant" panose="00000500000000000000" pitchFamily="2" charset="-79"/>
              </a:rPr>
              <a:t>:  ממומן על ידי הטכניון (ללא שווי מס)</a:t>
            </a:r>
          </a:p>
          <a:p>
            <a:pPr marL="285750" lvl="2" indent="-285750" algn="just" rtl="1">
              <a:spcAft>
                <a:spcPct val="0"/>
              </a:spcAft>
              <a:buFont typeface="Wingdings" panose="05000000000000000000" pitchFamily="2" charset="2"/>
              <a:buChar char="§"/>
              <a:tabLst>
                <a:tab pos="381000" algn="l"/>
              </a:tabLst>
            </a:pPr>
            <a:r>
              <a:rPr lang="he-IL" sz="1100" b="1" dirty="0">
                <a:solidFill>
                  <a:schemeClr val="bg1"/>
                </a:solidFill>
                <a:latin typeface="Assistant" panose="00000500000000000000" pitchFamily="2" charset="-79"/>
                <a:cs typeface="Assistant" panose="00000500000000000000" pitchFamily="2" charset="-79"/>
              </a:rPr>
              <a:t>עבור בני המשפחה</a:t>
            </a:r>
            <a:r>
              <a:rPr lang="he-IL" sz="1100" dirty="0">
                <a:solidFill>
                  <a:schemeClr val="bg1"/>
                </a:solidFill>
                <a:latin typeface="Assistant" panose="00000500000000000000" pitchFamily="2" charset="-79"/>
                <a:cs typeface="Assistant" panose="00000500000000000000" pitchFamily="2" charset="-79"/>
              </a:rPr>
              <a:t>: על חשבון העובד (בגביה אישית)</a:t>
            </a:r>
          </a:p>
          <a:p>
            <a:pPr marL="285750" lvl="2" indent="-285750" algn="just" rtl="1">
              <a:spcAft>
                <a:spcPct val="0"/>
              </a:spcAft>
              <a:buFont typeface="Wingdings" panose="05000000000000000000" pitchFamily="2" charset="2"/>
              <a:buChar char="§"/>
              <a:tabLst>
                <a:tab pos="381000" algn="l"/>
              </a:tabLst>
            </a:pPr>
            <a:r>
              <a:rPr lang="he-IL" sz="1100" b="1" dirty="0">
                <a:solidFill>
                  <a:schemeClr val="bg1"/>
                </a:solidFill>
                <a:latin typeface="Assistant" panose="00000500000000000000" pitchFamily="2" charset="-79"/>
                <a:cs typeface="Assistant" panose="00000500000000000000" pitchFamily="2" charset="-79"/>
              </a:rPr>
              <a:t>עובד מחקר/ גמלאי ובני משפחותיהם </a:t>
            </a:r>
            <a:r>
              <a:rPr lang="he-IL" sz="1100" dirty="0">
                <a:solidFill>
                  <a:schemeClr val="bg1"/>
                </a:solidFill>
                <a:latin typeface="Assistant" panose="00000500000000000000" pitchFamily="2" charset="-79"/>
                <a:cs typeface="Assistant" panose="00000500000000000000" pitchFamily="2" charset="-79"/>
              </a:rPr>
              <a:t>– במימון  עובד המחקר/ הגמלאי (בגביה אישית)</a:t>
            </a:r>
          </a:p>
          <a:p>
            <a:pPr marL="0" lvl="2" indent="0" algn="just" rtl="1">
              <a:spcAft>
                <a:spcPct val="0"/>
              </a:spcAft>
              <a:buFont typeface="+mj-lt"/>
              <a:buNone/>
              <a:tabLst>
                <a:tab pos="381000" algn="l"/>
              </a:tabLst>
            </a:pPr>
            <a:endParaRPr lang="he-IL" sz="1200" dirty="0">
              <a:solidFill>
                <a:schemeClr val="bg1"/>
              </a:solidFill>
              <a:latin typeface="Assistant" panose="00000500000000000000" pitchFamily="2" charset="-79"/>
              <a:cs typeface="Assistant" panose="00000500000000000000" pitchFamily="2" charset="-79"/>
            </a:endParaRPr>
          </a:p>
          <a:p>
            <a:pPr marL="285750" lvl="2" indent="-285750" algn="just" rtl="1">
              <a:spcAft>
                <a:spcPct val="0"/>
              </a:spcAft>
              <a:buFont typeface="Wingdings" panose="05000000000000000000" pitchFamily="2" charset="2"/>
              <a:buChar char="ü"/>
              <a:tabLst>
                <a:tab pos="381000" algn="l"/>
              </a:tabLst>
            </a:pPr>
            <a:r>
              <a:rPr lang="he-IL" sz="1200" b="1" u="sng" dirty="0">
                <a:solidFill>
                  <a:schemeClr val="bg1"/>
                </a:solidFill>
                <a:latin typeface="Assistant" panose="00000500000000000000" pitchFamily="2" charset="-79"/>
                <a:cs typeface="Assistant" panose="00000500000000000000" pitchFamily="2" charset="-79"/>
              </a:rPr>
              <a:t>רבדי הרחבה:</a:t>
            </a:r>
            <a:r>
              <a:rPr lang="he-IL" sz="1200" b="1" dirty="0">
                <a:solidFill>
                  <a:schemeClr val="bg1"/>
                </a:solidFill>
                <a:latin typeface="Assistant" panose="00000500000000000000" pitchFamily="2" charset="-79"/>
                <a:cs typeface="Assistant" panose="00000500000000000000" pitchFamily="2" charset="-79"/>
              </a:rPr>
              <a:t> </a:t>
            </a:r>
          </a:p>
          <a:p>
            <a:pPr marL="285750" lvl="2" indent="-285750" algn="just" rtl="1">
              <a:spcAft>
                <a:spcPct val="0"/>
              </a:spcAft>
              <a:buFont typeface="Wingdings" panose="05000000000000000000" pitchFamily="2" charset="2"/>
              <a:buChar char="§"/>
              <a:tabLst>
                <a:tab pos="381000" algn="l"/>
              </a:tabLst>
            </a:pPr>
            <a:r>
              <a:rPr lang="he-IL" sz="1100" b="1" dirty="0">
                <a:solidFill>
                  <a:schemeClr val="bg1"/>
                </a:solidFill>
                <a:latin typeface="Assistant" panose="00000500000000000000" pitchFamily="2" charset="-79"/>
                <a:cs typeface="Assistant" panose="00000500000000000000" pitchFamily="2" charset="-79"/>
              </a:rPr>
              <a:t>עבור העובד ובני המשפחה</a:t>
            </a:r>
            <a:r>
              <a:rPr lang="he-IL" sz="1100" dirty="0">
                <a:solidFill>
                  <a:schemeClr val="bg1"/>
                </a:solidFill>
                <a:latin typeface="Assistant" panose="00000500000000000000" pitchFamily="2" charset="-79"/>
                <a:cs typeface="Assistant" panose="00000500000000000000" pitchFamily="2" charset="-79"/>
              </a:rPr>
              <a:t>:  על חשבון העובד (בגביה אישית)</a:t>
            </a:r>
          </a:p>
          <a:p>
            <a:pPr marL="285750" lvl="2" indent="-285750" algn="just" rtl="1">
              <a:spcAft>
                <a:spcPct val="0"/>
              </a:spcAft>
              <a:buFont typeface="Wingdings" panose="05000000000000000000" pitchFamily="2" charset="2"/>
              <a:buChar char="§"/>
              <a:tabLst>
                <a:tab pos="381000" algn="l"/>
              </a:tabLst>
            </a:pPr>
            <a:r>
              <a:rPr lang="he-IL" sz="1100" b="1" dirty="0">
                <a:solidFill>
                  <a:schemeClr val="bg1"/>
                </a:solidFill>
                <a:latin typeface="Assistant" panose="00000500000000000000" pitchFamily="2" charset="-79"/>
                <a:cs typeface="Assistant" panose="00000500000000000000" pitchFamily="2" charset="-79"/>
              </a:rPr>
              <a:t>עובד מחקר/ גמלאי ובני משפחותיהם </a:t>
            </a:r>
            <a:r>
              <a:rPr lang="he-IL" sz="1100" dirty="0">
                <a:solidFill>
                  <a:schemeClr val="bg1"/>
                </a:solidFill>
                <a:latin typeface="Assistant" panose="00000500000000000000" pitchFamily="2" charset="-79"/>
                <a:cs typeface="Assistant" panose="00000500000000000000" pitchFamily="2" charset="-79"/>
              </a:rPr>
              <a:t>– במימון  עובד המחקר/ הגמלאי (בגביה אישית)</a:t>
            </a:r>
          </a:p>
          <a:p>
            <a:pPr marL="342900" indent="-342900" algn="r" rtl="1">
              <a:buClr>
                <a:srgbClr val="FFFFFF"/>
              </a:buClr>
              <a:buSzPct val="77000"/>
              <a:buFont typeface="Wingdings" panose="05000000000000000000" pitchFamily="2" charset="2"/>
              <a:buChar char="ü"/>
            </a:pPr>
            <a:endParaRPr lang="he-IL" dirty="0">
              <a:solidFill>
                <a:schemeClr val="bg1"/>
              </a:solidFill>
              <a:latin typeface="Assistant" panose="020B0604020202020204" charset="-79"/>
              <a:cs typeface="Assistant" panose="020B0604020202020204" charset="-79"/>
            </a:endParaRPr>
          </a:p>
          <a:p>
            <a:pPr marL="342900" indent="-342900" algn="r" rtl="1">
              <a:buClr>
                <a:srgbClr val="FFFFFF"/>
              </a:buClr>
              <a:buSzPct val="77000"/>
              <a:buFont typeface="Wingdings" panose="05000000000000000000" pitchFamily="2" charset="2"/>
              <a:buChar char="ü"/>
            </a:pPr>
            <a:endParaRPr lang="he-IL" dirty="0">
              <a:solidFill>
                <a:schemeClr val="bg1"/>
              </a:solidFill>
              <a:latin typeface="Assistant" panose="020B0604020202020204" charset="-79"/>
              <a:cs typeface="Assistant" panose="020B0604020202020204" charset="-79"/>
            </a:endParaRPr>
          </a:p>
        </p:txBody>
      </p:sp>
      <p:sp>
        <p:nvSpPr>
          <p:cNvPr id="4" name="Speech Bubble: Rectangle 3">
            <a:extLst>
              <a:ext uri="{FF2B5EF4-FFF2-40B4-BE49-F238E27FC236}">
                <a16:creationId xmlns:a16="http://schemas.microsoft.com/office/drawing/2014/main" id="{24261D3B-2723-4906-BACE-F91F798C8B01}"/>
              </a:ext>
            </a:extLst>
          </p:cNvPr>
          <p:cNvSpPr/>
          <p:nvPr/>
        </p:nvSpPr>
        <p:spPr>
          <a:xfrm>
            <a:off x="6019800" y="11"/>
            <a:ext cx="3124211" cy="629019"/>
          </a:xfrm>
          <a:prstGeom prst="wedgeRectCallout">
            <a:avLst>
              <a:gd name="adj1" fmla="val -55332"/>
              <a:gd name="adj2" fmla="val 241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כותרת 1">
            <a:extLst>
              <a:ext uri="{FF2B5EF4-FFF2-40B4-BE49-F238E27FC236}">
                <a16:creationId xmlns:a16="http://schemas.microsoft.com/office/drawing/2014/main" id="{F957BF25-CE92-40B5-87F6-7BC2E532AE45}"/>
              </a:ext>
            </a:extLst>
          </p:cNvPr>
          <p:cNvSpPr>
            <a:spLocks noGrp="1"/>
          </p:cNvSpPr>
          <p:nvPr>
            <p:ph type="title"/>
          </p:nvPr>
        </p:nvSpPr>
        <p:spPr>
          <a:xfrm>
            <a:off x="-76200" y="-562405"/>
            <a:ext cx="9151574" cy="1143000"/>
          </a:xfrm>
        </p:spPr>
        <p:txBody>
          <a:bodyPr>
            <a:noAutofit/>
          </a:bodyPr>
          <a:lstStyle/>
          <a:p>
            <a:pPr algn="r"/>
            <a:br>
              <a:rPr lang="he-IL" sz="4000" kern="10" dirty="0">
                <a:ln w="9525">
                  <a:noFill/>
                  <a:round/>
                  <a:headEnd/>
                  <a:tailEnd/>
                </a:ln>
                <a:solidFill>
                  <a:srgbClr val="309AC2"/>
                </a:solidFill>
                <a:latin typeface="Assistant" panose="00000500000000000000" pitchFamily="2" charset="-79"/>
                <a:cs typeface="Assistant" panose="00000500000000000000" pitchFamily="2" charset="-79"/>
              </a:rPr>
            </a:br>
            <a:br>
              <a:rPr lang="en-US" sz="4000" kern="10" dirty="0">
                <a:ln w="9525">
                  <a:noFill/>
                  <a:round/>
                  <a:headEnd/>
                  <a:tailEnd/>
                </a:ln>
                <a:solidFill>
                  <a:srgbClr val="309AC2"/>
                </a:solidFill>
                <a:latin typeface="Assistant" panose="00000500000000000000" pitchFamily="2" charset="-79"/>
                <a:cs typeface="Assistant" panose="00000500000000000000" pitchFamily="2" charset="-79"/>
              </a:rPr>
            </a:br>
            <a:r>
              <a:rPr lang="he-IL" sz="4000" b="1" kern="10" dirty="0">
                <a:ln w="9525">
                  <a:noFill/>
                  <a:round/>
                  <a:headEnd/>
                  <a:tailEnd/>
                </a:ln>
                <a:solidFill>
                  <a:srgbClr val="309AC2"/>
                </a:solidFill>
                <a:latin typeface="Assistant" panose="00000500000000000000" pitchFamily="2" charset="-79"/>
                <a:cs typeface="Assistant" panose="00000500000000000000" pitchFamily="2" charset="-79"/>
              </a:rPr>
              <a:t>תנאים כלליים</a:t>
            </a:r>
            <a:br>
              <a:rPr lang="he-IL" sz="4000" dirty="0">
                <a:solidFill>
                  <a:srgbClr val="309AC2"/>
                </a:solidFill>
              </a:rPr>
            </a:br>
            <a:endParaRPr lang="he-IL" sz="4000" dirty="0">
              <a:ln w="9525">
                <a:noFill/>
                <a:round/>
                <a:headEnd/>
                <a:tailEnd/>
              </a:ln>
              <a:solidFill>
                <a:srgbClr val="309AC2"/>
              </a:solidFill>
              <a:latin typeface="Assistant" panose="00000500000000000000" pitchFamily="2" charset="-79"/>
              <a:cs typeface="Assistant" panose="00000500000000000000" pitchFamily="2" charset="-79"/>
            </a:endParaRPr>
          </a:p>
        </p:txBody>
      </p:sp>
      <p:pic>
        <p:nvPicPr>
          <p:cNvPr id="3" name="Picture 2" descr="לוגו הטכניון - paamonim">
            <a:extLst>
              <a:ext uri="{FF2B5EF4-FFF2-40B4-BE49-F238E27FC236}">
                <a16:creationId xmlns:a16="http://schemas.microsoft.com/office/drawing/2014/main" id="{8253C8DD-FF7F-FB0F-94FE-FAEE9F311A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07" y="32665"/>
            <a:ext cx="1431899" cy="69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972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AE7417C70AD24E89C021226CEBDBC1" ma:contentTypeVersion="12" ma:contentTypeDescription="Create a new document." ma:contentTypeScope="" ma:versionID="51f380b7591efa944c19cebc068af96f">
  <xsd:schema xmlns:xsd="http://www.w3.org/2001/XMLSchema" xmlns:xs="http://www.w3.org/2001/XMLSchema" xmlns:p="http://schemas.microsoft.com/office/2006/metadata/properties" xmlns:ns2="9057e297-7479-4b0e-9d8e-87720d05b4c4" xmlns:ns3="9199e327-268d-4779-9a75-22a4e5f7e7ad" targetNamespace="http://schemas.microsoft.com/office/2006/metadata/properties" ma:root="true" ma:fieldsID="ebe0714d492a7298b61b247e50ca62b2" ns2:_="" ns3:_="">
    <xsd:import namespace="9057e297-7479-4b0e-9d8e-87720d05b4c4"/>
    <xsd:import namespace="9199e327-268d-4779-9a75-22a4e5f7e7a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57e297-7479-4b0e-9d8e-87720d05b4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3933a40-d7a1-4ae8-94a3-1b6c5b7c392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99e327-268d-4779-9a75-22a4e5f7e7a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1d498fc-b529-447a-80a4-3d9c54ec298c}" ma:internalName="TaxCatchAll" ma:showField="CatchAllData" ma:web="9199e327-268d-4779-9a75-22a4e5f7e7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199e327-268d-4779-9a75-22a4e5f7e7ad" xsi:nil="true"/>
    <lcf76f155ced4ddcb4097134ff3c332f xmlns="9057e297-7479-4b0e-9d8e-87720d05b4c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6816CC-7184-4432-9348-A18BE3AA7CAC}"/>
</file>

<file path=customXml/itemProps2.xml><?xml version="1.0" encoding="utf-8"?>
<ds:datastoreItem xmlns:ds="http://schemas.openxmlformats.org/officeDocument/2006/customXml" ds:itemID="{9965AC20-69A1-4D3E-8119-1711029D56CA}">
  <ds:schemaRefs>
    <ds:schemaRef ds:uri="http://www.w3.org/XML/1998/namespace"/>
    <ds:schemaRef ds:uri="http://purl.org/dc/terms/"/>
    <ds:schemaRef ds:uri="cb43da83-bba3-47ac-b145-3f9d42a61e5d"/>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131dc7ce-cbab-470c-a162-bc462e8e1c59"/>
    <ds:schemaRef ds:uri="http://purl.org/dc/dcmitype/"/>
    <ds:schemaRef ds:uri="http://purl.org/dc/elements/1.1/"/>
  </ds:schemaRefs>
</ds:datastoreItem>
</file>

<file path=customXml/itemProps3.xml><?xml version="1.0" encoding="utf-8"?>
<ds:datastoreItem xmlns:ds="http://schemas.openxmlformats.org/officeDocument/2006/customXml" ds:itemID="{9E8D3DC0-34C8-4F92-BDB4-2FBEC30B73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20341</TotalTime>
  <Words>2205</Words>
  <Application>Microsoft Office PowerPoint</Application>
  <PresentationFormat>‫הצגה על המסך (16:9)</PresentationFormat>
  <Paragraphs>265</Paragraphs>
  <Slides>27</Slides>
  <Notes>11</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27</vt:i4>
      </vt:variant>
    </vt:vector>
  </HeadingPairs>
  <TitlesOfParts>
    <vt:vector size="35" baseType="lpstr">
      <vt:lpstr>Calibri</vt:lpstr>
      <vt:lpstr>Arial</vt:lpstr>
      <vt:lpstr>Wingdings</vt:lpstr>
      <vt:lpstr>Assistant</vt:lpstr>
      <vt:lpstr>Calibri Light</vt:lpstr>
      <vt:lpstr>David</vt:lpstr>
      <vt:lpstr>Times New Roman</vt:lpstr>
      <vt:lpstr>Office Theme</vt:lpstr>
      <vt:lpstr>מצגת של PowerPoint‏</vt:lpstr>
      <vt:lpstr>מצגת של PowerPoint‏</vt:lpstr>
      <vt:lpstr>מצגת של PowerPoint‏</vt:lpstr>
      <vt:lpstr>מצבים רפואיים קיצוניים</vt:lpstr>
      <vt:lpstr>מצבים רפואיים קיצוניים - המשך</vt:lpstr>
      <vt:lpstr>מצגת של PowerPoint‏</vt:lpstr>
      <vt:lpstr> תנאים כלליים </vt:lpstr>
      <vt:lpstr>מבנה הפוליסה</vt:lpstr>
      <vt:lpstr>  תנאים כלליים </vt:lpstr>
      <vt:lpstr>  </vt:lpstr>
      <vt:lpstr>מצגת של PowerPoint‏</vt:lpstr>
      <vt:lpstr>השתלות וטיפולים מיוחדים בחו"ל</vt:lpstr>
      <vt:lpstr>תרופות שלא בסל</vt:lpstr>
      <vt:lpstr>כיסוי לניתוחים ומחליפי ניתוח בחו"ל</vt:lpstr>
      <vt:lpstr>מצגת של PowerPoint‏</vt:lpstr>
      <vt:lpstr>מצגת של PowerPoint‏</vt:lpstr>
      <vt:lpstr>ניתוחים בישראל ומחליפי ניתוח בישראל</vt:lpstr>
      <vt:lpstr>מצגת של PowerPoint‏</vt:lpstr>
      <vt:lpstr>שירותים רפואיים נוספים שאינם באשפוז*</vt:lpstr>
      <vt:lpstr>שירותים רפואיים נוספים שאינם באשפוז*</vt:lpstr>
      <vt:lpstr>מצגת של PowerPoint‏</vt:lpstr>
      <vt:lpstr>רובד כתבי שירות</vt:lpstr>
      <vt:lpstr>מצגת של PowerPoint‏</vt:lpstr>
      <vt:lpstr>הפרמיות (₪) </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dc:creator>
  <cp:lastModifiedBy>רוזנברג אורלי</cp:lastModifiedBy>
  <cp:revision>492</cp:revision>
  <dcterms:created xsi:type="dcterms:W3CDTF">2019-12-26T00:41:29Z</dcterms:created>
  <dcterms:modified xsi:type="dcterms:W3CDTF">2025-12-10T11:13:27Z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0x010100A1AE7417C70AD24E89C021226CEBDBC1</vt:lpwstr>
  </property>
</Properties>
</file>